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902" r:id="rId5"/>
    <p:sldId id="1174" r:id="rId6"/>
    <p:sldId id="1202" r:id="rId7"/>
    <p:sldId id="1176" r:id="rId8"/>
    <p:sldId id="1177" r:id="rId9"/>
    <p:sldId id="1178" r:id="rId10"/>
    <p:sldId id="1179" r:id="rId11"/>
    <p:sldId id="1180" r:id="rId12"/>
    <p:sldId id="1185" r:id="rId13"/>
    <p:sldId id="1181" r:id="rId14"/>
    <p:sldId id="1184" r:id="rId15"/>
    <p:sldId id="1182" r:id="rId16"/>
    <p:sldId id="1186" r:id="rId17"/>
    <p:sldId id="1183" r:id="rId18"/>
    <p:sldId id="1187" r:id="rId19"/>
    <p:sldId id="1188" r:id="rId20"/>
    <p:sldId id="1190" r:id="rId21"/>
    <p:sldId id="1189" r:id="rId22"/>
    <p:sldId id="1194" r:id="rId23"/>
    <p:sldId id="1195" r:id="rId24"/>
    <p:sldId id="1191" r:id="rId25"/>
    <p:sldId id="1198" r:id="rId26"/>
    <p:sldId id="1192" r:id="rId27"/>
    <p:sldId id="1196" r:id="rId28"/>
    <p:sldId id="1197" r:id="rId29"/>
    <p:sldId id="1203" r:id="rId30"/>
    <p:sldId id="1193" r:id="rId31"/>
    <p:sldId id="1199" r:id="rId32"/>
    <p:sldId id="1200" r:id="rId33"/>
    <p:sldId id="1201" r:id="rId34"/>
    <p:sldId id="1204" r:id="rId35"/>
    <p:sldId id="1205" r:id="rId3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AA2"/>
    <a:srgbClr val="000000"/>
    <a:srgbClr val="143D2F"/>
    <a:srgbClr val="1D4C3E"/>
    <a:srgbClr val="00FF00"/>
    <a:srgbClr val="66FF99"/>
    <a:srgbClr val="FFAB57"/>
    <a:srgbClr val="BE212F"/>
    <a:srgbClr val="F07D00"/>
    <a:srgbClr val="E0D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0173" autoAdjust="0"/>
  </p:normalViewPr>
  <p:slideViewPr>
    <p:cSldViewPr snapToGrid="0">
      <p:cViewPr varScale="1">
        <p:scale>
          <a:sx n="92" d="100"/>
          <a:sy n="92" d="100"/>
        </p:scale>
        <p:origin x="178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0:03:41.94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 24575,'192'-2'0,"203"4"0,69 58 0,-450-57 0,86 19 0,167 61 0,-42-10 0,-182-61 0,28 7 0,91 37 0,-138-45 0,-1 0 0,0 2 0,-1 0 0,0 2 0,-2 0 0,1 1 0,26 29 0,-38-35 0,0 1 0,0 0 0,-1 1 0,0 0 0,-1 0 0,-1 1 0,0 0 0,-1 0 0,0 0 0,0 0 0,3 25 0,-3 3 0,-2 0 0,-4 72 0,1-103 0,1 0 0,-1 0 0,2-1 0,-1 1 0,1 0 0,1-1 0,7 19 0,-10-26 0,1 1 0,0-1 0,1 0 0,-1 1 0,0-1 0,1 0 0,-1 0 0,1 0 0,0 0 0,-1 0 0,1 0 0,0-1 0,0 1 0,0-1 0,1 1 0,-1-1 0,0 0 0,0 0 0,1 1 0,-1-2 0,1 1 0,-1 0 0,1 0 0,-1-1 0,1 0 0,-1 1 0,1-1 0,-1 0 0,1 0 0,0 0 0,-1-1 0,1 1 0,-1-1 0,1 1 0,4-3 0,5-3 0,-1-2 0,1 1 0,-2-2 0,1 1 0,-1-1 0,0-1 0,-1 0 0,15-21 0,7-5 0,-5 8 0,0 1 0,2 2 0,0 1 0,2 1 0,39-23 0,-32 24 0,57-31 0,-82 47 0,-1 1 0,1 0 0,-1 1 0,1 1 0,25-5 0,-37 8 0,1 0 0,-1 0 0,0 0 0,1 0 0,-1-1 0,0 1 0,1 0 0,-1 0 0,0 0 0,1 0 0,-1 0 0,0 0 0,1 0 0,-1 0 0,0 0 0,1 0 0,-1 0 0,0 1 0,1-1 0,-1 0 0,0 0 0,1 0 0,-1 0 0,0 0 0,1 1 0,-1-1 0,0 0 0,0 0 0,1 1 0,-1-1 0,0 0 0,0 0 0,0 1 0,1-1 0,-1 0 0,0 0 0,0 1 0,0 0 0,-7 12 0,-20 11 0,-32 13 0,43-29 0,1 1 0,0 1 0,0 1 0,1 0 0,0 0 0,-21 25 0,26-25 0,0 1 0,0-1 0,-1-1 0,0 0 0,-1 0 0,0-1 0,0 0 0,-1-1 0,-21 11 0,-37 16 0,46-22 0,0 0 0,0-2 0,-1-1 0,-34 9 0,37-14 0,-1-1 0,1-1 0,-1 0 0,0-2 0,0-1 0,0-1 0,0-1 0,0-1 0,1-1 0,-1 0 0,1-2 0,0-1 0,1-1 0,-37-17 0,-107-49 0,114 54 0,0-2 0,2-2 0,1-3 0,-52-37 0,153 87 0,40 26 0,39 38 0,-78-48 0,3-3 0,115 56 0,-148-85-90,0 0-1,0-2 0,1-1 1,0-1-1,0-1 1,0-1-1,42-5 1,-43 4-551,8-1-6185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0:03:41.94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 24575,'192'-2'0,"203"4"0,69 58 0,-450-57 0,86 19 0,167 61 0,-42-10 0,-182-61 0,28 7 0,91 37 0,-138-45 0,-1 0 0,0 2 0,-1 0 0,0 2 0,-2 0 0,1 1 0,26 29 0,-38-35 0,0 1 0,0 0 0,-1 1 0,0 0 0,-1 0 0,-1 1 0,0 0 0,-1 0 0,0 0 0,0 0 0,3 25 0,-3 3 0,-2 0 0,-4 72 0,1-103 0,1 0 0,-1 0 0,2-1 0,-1 1 0,1 0 0,1-1 0,7 19 0,-10-26 0,1 1 0,0-1 0,1 0 0,-1 1 0,0-1 0,1 0 0,-1 0 0,1 0 0,0 0 0,-1 0 0,1 0 0,0-1 0,0 1 0,0-1 0,1 1 0,-1-1 0,0 0 0,0 0 0,1 1 0,-1-2 0,1 1 0,-1 0 0,1 0 0,-1-1 0,1 0 0,-1 1 0,1-1 0,-1 0 0,1 0 0,0 0 0,-1-1 0,1 1 0,-1-1 0,1 1 0,4-3 0,5-3 0,-1-2 0,1 1 0,-2-2 0,1 1 0,-1-1 0,0-1 0,-1 0 0,15-21 0,7-5 0,-5 8 0,0 1 0,2 2 0,0 1 0,2 1 0,39-23 0,-32 24 0,57-31 0,-82 47 0,-1 1 0,1 0 0,-1 1 0,1 1 0,25-5 0,-37 8 0,1 0 0,-1 0 0,0 0 0,1 0 0,-1-1 0,0 1 0,1 0 0,-1 0 0,0 0 0,1 0 0,-1 0 0,0 0 0,1 0 0,-1 0 0,0 0 0,1 0 0,-1 0 0,0 1 0,1-1 0,-1 0 0,0 0 0,1 0 0,-1 0 0,0 0 0,1 1 0,-1-1 0,0 0 0,0 0 0,1 1 0,-1-1 0,0 0 0,0 0 0,0 1 0,1-1 0,-1 0 0,0 0 0,0 1 0,0 0 0,-7 12 0,-20 11 0,-32 13 0,43-29 0,1 1 0,0 1 0,0 1 0,1 0 0,0 0 0,-21 25 0,26-25 0,0 1 0,0-1 0,-1-1 0,0 0 0,-1 0 0,0-1 0,0 0 0,-1-1 0,-21 11 0,-37 16 0,46-22 0,0 0 0,0-2 0,-1-1 0,-34 9 0,37-14 0,-1-1 0,1-1 0,-1 0 0,0-2 0,0-1 0,0-1 0,0-1 0,0-1 0,1-1 0,-1 0 0,1-2 0,0-1 0,1-1 0,-37-17 0,-107-49 0,114 54 0,0-2 0,2-2 0,1-3 0,-52-37 0,153 87 0,40 26 0,39 38 0,-78-48 0,3-3 0,115 56 0,-148-85-90,0 0-1,0-2 0,1-1 1,0-1-1,0-1 1,0-1-1,42-5 1,-43 4-551,8-1-6185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8C51-74A9-4C6E-AEFF-ED9BA0AC0637}" type="datetimeFigureOut">
              <a:rPr lang="en-NL" smtClean="0"/>
              <a:t>03/19/2026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A2BC9-4C9E-4A3A-B1F9-D6246B8063F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446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BAA3C-C807-72B2-63ED-C3F9F107E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4DCA83-A8A7-96DD-9BFF-7B43F4EA1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4A9674-8ED6-8269-C02E-9B91D2AA2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8EF83-3ECD-9F32-C3A9-10FE30FE6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A2BC9-4C9E-4A3A-B1F9-D6246B8063F8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6002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A2BC9-4C9E-4A3A-B1F9-D6246B8063F8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176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604A3-990B-434F-B789-5DC6648C4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10E5CA-6538-E123-E80B-1C23D5CED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1C2AEC-E67F-5F12-456A-B9826EDAD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04511-86A4-BEDB-D942-E9617A94D7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A2BC9-4C9E-4A3A-B1F9-D6246B8063F8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4006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8F426-4D12-EC33-4672-DA8F9E79E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F4CB79-C807-A183-2161-85035F7C7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CAFE5-67EC-BBCD-32C1-5A0AC0518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CD679-FD58-7D53-8E05-DE83F4F9E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A2BC9-4C9E-4A3A-B1F9-D6246B8063F8}" type="slidenum">
              <a:rPr lang="en-NL" smtClean="0"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7007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A2BC9-4C9E-4A3A-B1F9-D6246B8063F8}" type="slidenum">
              <a:rPr lang="en-NL" smtClean="0"/>
              <a:t>22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1202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D220B-F5E9-AC50-925F-AB0731EA4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81E80F-8C81-20D7-60B2-C41A5A9C07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F26DC-73B6-B6CE-662D-02A57D578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9D3D8-844F-A7DB-BFCC-439A6403D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A2BC9-4C9E-4A3A-B1F9-D6246B8063F8}" type="slidenum">
              <a:rPr lang="en-NL" smtClean="0"/>
              <a:t>32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0858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7DB2A-2D0B-CD22-2F9C-40D0A5384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08B7D9-1BA5-AEC5-2BBA-C8BE304B1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8A3F00-FC27-9899-2D5E-CB426422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03/19/2026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756D2C-69B5-EE4A-9530-C0A430FA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68CF77-9948-4A9B-EE66-87B5D154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3987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D168F-226D-52B4-01F9-8D0A6793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A725CB-58C3-8432-31F3-C04424E85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24C632-6275-E122-8926-1B918E56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03/19/2026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131CE7-2F33-6431-849D-AFDDBB09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1A5E90-FA13-0F83-BC35-FA8D2B5F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7852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C5A2595-EC08-9A1B-1DE0-D4A3C0C96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47CBC07-05E5-4F3C-2142-F36AF63D0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071F27-3CA1-490E-D548-A36A4D2D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03/19/2026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81E5A7-9369-A544-CC56-374BA458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13EA48-E03A-3A99-C240-D6EDDED4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7363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358B6-1BD4-25E0-BB62-3AD7A192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E0C8EC-DE5D-C331-A37C-325B1E8D1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A7321D-80C5-F992-1856-E746D499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03/19/2026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03D284-6EC6-4082-C9B5-96AE9CD0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AC62BE-E968-ADFF-6949-1E832CA1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763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BC800-4A34-BD9A-2785-F46B1FEB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FB1FAE-E849-6FAC-3E94-BD09B5B5C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416700-3652-2EAB-A54F-A95D7ABE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03/19/2026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99DB1F-626E-F350-0187-3075E010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21C614-0689-6840-D735-3D05654F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711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9B708-2AC3-8B7B-9FB7-2A9DCB13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EC0049-751C-AEA4-5245-E2F7817FB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560939-144F-9742-0F5F-B6A6362C9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A9BDCF-7D9D-495F-0604-33023938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03/19/2026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3441B9-ECEC-46D8-2678-6F59185C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253841-44EB-CC95-D76B-FCAB76BC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5014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B46A8-BD3F-7BDC-F85B-946619541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38AF37-9B1F-1399-8DCE-0F11BA30C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35BD03-A4BB-330C-2D87-787B95973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057376F-EB8A-E0BF-28AE-C15CA33DC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44F075E-2B4F-057F-F01D-8B2A00DA6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AB4D864-948A-86AA-8231-0211CE56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03/19/2026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ED217E-D545-7A79-BDEE-A7DB70F1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92303ED-D51D-3517-5145-968B6FCD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254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ACCD4-DE65-5BDD-825B-A0E31B4D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8EFEE61-76D0-B8C0-7DE4-4D22B5E5C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03/19/2026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BD48A3-92BA-60D6-4915-FE14C998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EA16AC-240E-2A7A-3A2C-47F0A543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6277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5BB4A7F-C620-D951-C174-F7836972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03/19/2026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C0AE235-7D46-3919-9EFC-A54EDB8D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3E1237-A00F-AF9B-D1FE-354BA7E6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61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0FE5F-2E41-6A38-A41B-171E483E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A6BD1-FA07-998C-2ED6-0DABE98C5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65CFA2-F55D-9472-D73B-31E8E9858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5BE99F-B762-BE0C-5403-C9240A9D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03/19/2026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F22657-5B2C-4270-E5B8-B4D4850D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09DEBF-D7D5-C1D5-5472-89853EBC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5856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2E3B0-D981-8694-EC4A-25C86778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427556B-3E0B-29B9-717B-F7AB53780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ACE889-647D-66D7-ED1C-B1DD17C45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78DDE0-7F7C-E4E6-6BA0-60BE1E41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03/19/2026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208A89-6C96-08A3-3A0D-75787855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67459A-CA88-269E-4D3E-BB2B44B2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7036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F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D83C69D-3250-138F-BA22-79879BB2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5FE222-9392-3658-F69F-2814E892D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CDAFFE-EA74-4F9D-7051-8C9DA3858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9A7D11-9058-4887-B577-0F9387715E27}" type="datetimeFigureOut">
              <a:rPr lang="en-NL" smtClean="0"/>
              <a:t>03/19/2026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0D4FD1-9D90-8145-A7DB-6756CDBA1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8F457E-B163-8C5F-F9EA-6808F034C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E662F-4C40-451F-826E-D02B4BB21CB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027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molr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digitaledidactiek.com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1.xml"/><Relationship Id="rId4" Type="http://schemas.openxmlformats.org/officeDocument/2006/relationships/hyperlink" Target="https://www.digitaledidactiek.com/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hatgpt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puls.nl/kennisbank/visie-op-toetsing-examinering-en-ai-handreikinge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ivoordocenten.us19.list-manage.com/track/click?u=e6a8204797fdee5a022c4422d&amp;id=692291c581&amp;e=a1a63365a0" TargetMode="External"/><Relationship Id="rId2" Type="http://schemas.openxmlformats.org/officeDocument/2006/relationships/hyperlink" Target="https://aivoordocenten.us19.list-manage.com/track/click?u=e6a8204797fdee5a022c4422d&amp;id=3262ad48fd&amp;e=a1a63365a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digitaledidactiek.com/toets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molr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digitaledidactiek.com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2.xml"/><Relationship Id="rId4" Type="http://schemas.openxmlformats.org/officeDocument/2006/relationships/hyperlink" Target="https://www.digitaledidactiek.com/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800DE-6328-A229-7E02-A90F528C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34B347-38C8-A9BF-8D0D-B6678016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70" t="8188" r="8737" b="28032"/>
          <a:stretch>
            <a:fillRect/>
          </a:stretch>
        </p:blipFill>
        <p:spPr>
          <a:xfrm>
            <a:off x="6885714" y="88150"/>
            <a:ext cx="5248278" cy="596020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FD902F9-C898-E947-EBE1-24A7520DD9EE}"/>
              </a:ext>
            </a:extLst>
          </p:cNvPr>
          <p:cNvSpPr txBox="1">
            <a:spLocks/>
          </p:cNvSpPr>
          <p:nvPr/>
        </p:nvSpPr>
        <p:spPr>
          <a:xfrm>
            <a:off x="73893" y="80408"/>
            <a:ext cx="7450285" cy="120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noProof="0" dirty="0">
                <a:solidFill>
                  <a:srgbClr val="DEC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AI-bewust toetsen</a:t>
            </a:r>
          </a:p>
          <a:p>
            <a:r>
              <a:rPr lang="nl-NL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Zoek bewijs van leren in plaats van bewijs van frauderen</a:t>
            </a:r>
          </a:p>
        </p:txBody>
      </p:sp>
      <p:sp>
        <p:nvSpPr>
          <p:cNvPr id="6" name="Tekstvak 12">
            <a:extLst>
              <a:ext uri="{FF2B5EF4-FFF2-40B4-BE49-F238E27FC236}">
                <a16:creationId xmlns:a16="http://schemas.microsoft.com/office/drawing/2014/main" id="{EB5924A4-C95B-ED7A-884A-E02EE2A688DC}"/>
              </a:ext>
            </a:extLst>
          </p:cNvPr>
          <p:cNvSpPr txBox="1"/>
          <p:nvPr/>
        </p:nvSpPr>
        <p:spPr>
          <a:xfrm>
            <a:off x="222921" y="1586210"/>
            <a:ext cx="128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</a:t>
            </a:r>
          </a:p>
        </p:txBody>
      </p:sp>
      <p:sp>
        <p:nvSpPr>
          <p:cNvPr id="3" name="Rechthoek 4">
            <a:extLst>
              <a:ext uri="{FF2B5EF4-FFF2-40B4-BE49-F238E27FC236}">
                <a16:creationId xmlns:a16="http://schemas.microsoft.com/office/drawing/2014/main" id="{4C33FC3C-6390-FDF8-2FFB-CFCD4E9A8650}"/>
              </a:ext>
            </a:extLst>
          </p:cNvPr>
          <p:cNvSpPr/>
          <p:nvPr/>
        </p:nvSpPr>
        <p:spPr>
          <a:xfrm>
            <a:off x="131736" y="6249977"/>
            <a:ext cx="11902698" cy="464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>
              <a:solidFill>
                <a:schemeClr val="bg1"/>
              </a:solidFill>
              <a:highlight>
                <a:srgbClr val="F3F4F6"/>
              </a:highlight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08E41B6-2189-F737-CFE0-9E9079246649}"/>
              </a:ext>
            </a:extLst>
          </p:cNvPr>
          <p:cNvSpPr txBox="1"/>
          <p:nvPr/>
        </p:nvSpPr>
        <p:spPr>
          <a:xfrm>
            <a:off x="131736" y="6308185"/>
            <a:ext cx="1205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noProof="0" dirty="0">
                <a:solidFill>
                  <a:srgbClr val="DEC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Mol, </a:t>
            </a:r>
            <a:r>
              <a:rPr lang="nl-NL" sz="2400" noProof="0" dirty="0">
                <a:solidFill>
                  <a:srgbClr val="DECAA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www.digitaledidactiek.com</a:t>
            </a:r>
            <a:r>
              <a:rPr lang="nl-NL" sz="2400" noProof="0" dirty="0">
                <a:solidFill>
                  <a:srgbClr val="DEC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	                   		   AI-bewust toetsen</a:t>
            </a:r>
          </a:p>
        </p:txBody>
      </p:sp>
      <p:sp>
        <p:nvSpPr>
          <p:cNvPr id="8" name="Rechthoek 4">
            <a:extLst>
              <a:ext uri="{FF2B5EF4-FFF2-40B4-BE49-F238E27FC236}">
                <a16:creationId xmlns:a16="http://schemas.microsoft.com/office/drawing/2014/main" id="{BD347340-316B-AFC0-FC0F-5557A0017DD3}"/>
              </a:ext>
            </a:extLst>
          </p:cNvPr>
          <p:cNvSpPr/>
          <p:nvPr/>
        </p:nvSpPr>
        <p:spPr>
          <a:xfrm>
            <a:off x="73893" y="1318655"/>
            <a:ext cx="6936507" cy="539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>
              <a:solidFill>
                <a:schemeClr val="bg1"/>
              </a:solidFill>
              <a:highlight>
                <a:srgbClr val="F3F4F6"/>
              </a:highligh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908AF4-F3BF-0F02-E4C3-77123CEF2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21" y="2177791"/>
            <a:ext cx="3417594" cy="3417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hlinkClick r:id="rId6"/>
            <a:extLst>
              <a:ext uri="{FF2B5EF4-FFF2-40B4-BE49-F238E27FC236}">
                <a16:creationId xmlns:a16="http://schemas.microsoft.com/office/drawing/2014/main" id="{B27774D3-0F28-27DF-CD32-5503D553D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2088" y="2567327"/>
            <a:ext cx="562053" cy="590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A654E970-7090-1E21-7A6F-7A8889CF4E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1742" y="4408864"/>
            <a:ext cx="1889090" cy="6184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F9896E-CA98-958A-319F-3F1A62DF9C70}"/>
              </a:ext>
            </a:extLst>
          </p:cNvPr>
          <p:cNvSpPr txBox="1">
            <a:spLocks/>
          </p:cNvSpPr>
          <p:nvPr/>
        </p:nvSpPr>
        <p:spPr>
          <a:xfrm>
            <a:off x="3963561" y="3294267"/>
            <a:ext cx="2839026" cy="43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info@digitaledidactiek.com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75B5C5B-B36E-A9C6-585B-778E12F442F4}"/>
              </a:ext>
            </a:extLst>
          </p:cNvPr>
          <p:cNvSpPr txBox="1">
            <a:spLocks/>
          </p:cNvSpPr>
          <p:nvPr/>
        </p:nvSpPr>
        <p:spPr>
          <a:xfrm>
            <a:off x="4171374" y="5070190"/>
            <a:ext cx="2839026" cy="43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Linkedin.com/in/molr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710BF3-4468-8F4E-F36A-8E6D8359343D}"/>
                  </a:ext>
                </a:extLst>
              </p14:cNvPr>
              <p14:cNvContentPartPr/>
              <p14:nvPr/>
            </p14:nvContentPartPr>
            <p14:xfrm>
              <a:off x="1371420" y="1838340"/>
              <a:ext cx="1047600" cy="36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710BF3-4468-8F4E-F36A-8E6D835934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65300" y="1832220"/>
                <a:ext cx="1059840" cy="3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388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064E2F-4817-3E08-FB0C-8B49EB478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9">
            <a:extLst>
              <a:ext uri="{FF2B5EF4-FFF2-40B4-BE49-F238E27FC236}">
                <a16:creationId xmlns:a16="http://schemas.microsoft.com/office/drawing/2014/main" id="{046B3844-3B1C-E73F-019C-922A7016B56D}"/>
              </a:ext>
            </a:extLst>
          </p:cNvPr>
          <p:cNvSpPr txBox="1"/>
          <p:nvPr/>
        </p:nvSpPr>
        <p:spPr>
          <a:xfrm>
            <a:off x="178378" y="257585"/>
            <a:ext cx="1183524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Synchroon toetsen</a:t>
            </a:r>
          </a:p>
          <a:p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l-NL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Live op locatie, onder surveillance </a:t>
            </a:r>
            <a:r>
              <a:rPr lang="en-US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✅🤔</a:t>
            </a:r>
            <a:endParaRPr lang="nl-NL" sz="28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26" name="Picture 2" descr="Warby Parker, Google Intelligent Eyewear | Warby Parker">
            <a:extLst>
              <a:ext uri="{FF2B5EF4-FFF2-40B4-BE49-F238E27FC236}">
                <a16:creationId xmlns:a16="http://schemas.microsoft.com/office/drawing/2014/main" id="{9D1D3EDD-3C06-0C5F-1DC6-98F2C61EA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65" y="2725731"/>
            <a:ext cx="4793961" cy="36282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342B2A-CF3C-EA67-3C25-0874801A7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368" y="228211"/>
            <a:ext cx="3205610" cy="2305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E6846F-E95D-6346-7F5A-784063CCB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589" y="3477658"/>
            <a:ext cx="3675045" cy="19136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72C0CD-4ADD-8CBD-2B0F-6C811DAF9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693" y="3477658"/>
            <a:ext cx="2181529" cy="21243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893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306B19-093C-F3B6-5587-432B89C0A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9">
            <a:extLst>
              <a:ext uri="{FF2B5EF4-FFF2-40B4-BE49-F238E27FC236}">
                <a16:creationId xmlns:a16="http://schemas.microsoft.com/office/drawing/2014/main" id="{39ABD584-19AD-8971-56D1-B6D58A29A4B3}"/>
              </a:ext>
            </a:extLst>
          </p:cNvPr>
          <p:cNvSpPr txBox="1"/>
          <p:nvPr/>
        </p:nvSpPr>
        <p:spPr>
          <a:xfrm>
            <a:off x="178378" y="257585"/>
            <a:ext cx="1183524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Synchroon toetsen</a:t>
            </a:r>
          </a:p>
          <a:p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l-NL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Digitaal toetsen op locatie </a:t>
            </a:r>
            <a:r>
              <a:rPr lang="en-US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✅🤔</a:t>
            </a:r>
            <a:endParaRPr lang="nl-NL" sz="28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kstvak 19">
            <a:extLst>
              <a:ext uri="{FF2B5EF4-FFF2-40B4-BE49-F238E27FC236}">
                <a16:creationId xmlns:a16="http://schemas.microsoft.com/office/drawing/2014/main" id="{267F73CB-52E9-5078-6078-EF2C9D0BDE30}"/>
              </a:ext>
            </a:extLst>
          </p:cNvPr>
          <p:cNvSpPr txBox="1"/>
          <p:nvPr/>
        </p:nvSpPr>
        <p:spPr>
          <a:xfrm>
            <a:off x="178378" y="1866313"/>
            <a:ext cx="11835244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ANS / School year:</a:t>
            </a:r>
            <a:endParaRPr lang="nl-NL" sz="1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Meerkeuzevragen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 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Combineer 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Fill in the blanks 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Schrijf een opstel, essay, klein onderzoekje, casus,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Ontwerp een product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Ga door een virtuele simulatie en geef aan wat je zou doen</a:t>
            </a:r>
          </a:p>
          <a:p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l-NL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Mét:</a:t>
            </a:r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Het kunnen plaatsen van teksten (bijv. PDF).</a:t>
            </a:r>
          </a:p>
          <a:p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l-NL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Mét beperkt toegang tot internet:</a:t>
            </a:r>
          </a:p>
          <a:p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Alleen </a:t>
            </a:r>
            <a:r>
              <a:rPr lang="nl-NL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PubMed</a:t>
            </a: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of Google </a:t>
            </a:r>
            <a:r>
              <a:rPr lang="nl-NL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Scholar</a:t>
            </a: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kan worden geraadpleegd.</a:t>
            </a:r>
            <a:r>
              <a:rPr lang="en-US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✅</a:t>
            </a:r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andere websites, dus inclusief </a:t>
            </a: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www.chatgpt.com</a:t>
            </a: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niet.</a:t>
            </a:r>
            <a:r>
              <a:rPr lang="en-US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❌</a:t>
            </a:r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02BA4-C780-8D6E-D51F-17E314059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411" y="257585"/>
            <a:ext cx="4588761" cy="369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768191-F0F6-861D-C1AD-E892F411F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9">
            <a:extLst>
              <a:ext uri="{FF2B5EF4-FFF2-40B4-BE49-F238E27FC236}">
                <a16:creationId xmlns:a16="http://schemas.microsoft.com/office/drawing/2014/main" id="{8F988CE2-83BC-1B46-6A0E-ECB46BFDF2B7}"/>
              </a:ext>
            </a:extLst>
          </p:cNvPr>
          <p:cNvSpPr txBox="1"/>
          <p:nvPr/>
        </p:nvSpPr>
        <p:spPr>
          <a:xfrm>
            <a:off x="178378" y="257585"/>
            <a:ext cx="1183524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Synchroon toetsen</a:t>
            </a:r>
          </a:p>
          <a:p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l-NL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Live op afstand, onder surveillance</a:t>
            </a:r>
            <a:r>
              <a:rPr lang="en-US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🤔</a:t>
            </a:r>
            <a:endParaRPr lang="nl-NL" sz="28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779D39-D5B8-4571-6303-C64743C6919D}"/>
              </a:ext>
            </a:extLst>
          </p:cNvPr>
          <p:cNvSpPr/>
          <p:nvPr/>
        </p:nvSpPr>
        <p:spPr>
          <a:xfrm>
            <a:off x="4862945" y="4384964"/>
            <a:ext cx="2327564" cy="1415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Student via laptop (Microsoft Teams)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8FBB85-D944-B02F-0AD8-B82498483111}"/>
              </a:ext>
            </a:extLst>
          </p:cNvPr>
          <p:cNvSpPr/>
          <p:nvPr/>
        </p:nvSpPr>
        <p:spPr>
          <a:xfrm>
            <a:off x="4862945" y="2584728"/>
            <a:ext cx="2327564" cy="1415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Docent via laptop (Microsoft Teams)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14E33F-BC4F-E0DD-43F2-7C0DFF776766}"/>
              </a:ext>
            </a:extLst>
          </p:cNvPr>
          <p:cNvSpPr/>
          <p:nvPr/>
        </p:nvSpPr>
        <p:spPr>
          <a:xfrm>
            <a:off x="4862945" y="2061285"/>
            <a:ext cx="2327564" cy="3431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ChatGPT?</a:t>
            </a:r>
          </a:p>
        </p:txBody>
      </p:sp>
    </p:spTree>
    <p:extLst>
      <p:ext uri="{BB962C8B-B14F-4D97-AF65-F5344CB8AC3E}">
        <p14:creationId xmlns:p14="http://schemas.microsoft.com/office/powerpoint/2010/main" val="415897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BAF7CF-1514-EFD5-720C-83CF98904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147B02-4548-832F-2586-FC0F74B60E86}"/>
              </a:ext>
            </a:extLst>
          </p:cNvPr>
          <p:cNvSpPr/>
          <p:nvPr/>
        </p:nvSpPr>
        <p:spPr>
          <a:xfrm>
            <a:off x="0" y="3112077"/>
            <a:ext cx="12192000" cy="6338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rgbClr val="000000"/>
                </a:solidFill>
              </a:rPr>
              <a:t>Asynchroon toetsen</a:t>
            </a:r>
          </a:p>
        </p:txBody>
      </p:sp>
    </p:spTree>
    <p:extLst>
      <p:ext uri="{BB962C8B-B14F-4D97-AF65-F5344CB8AC3E}">
        <p14:creationId xmlns:p14="http://schemas.microsoft.com/office/powerpoint/2010/main" val="168005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B29812-BDB1-92DF-C08C-BDD738DB2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9">
            <a:extLst>
              <a:ext uri="{FF2B5EF4-FFF2-40B4-BE49-F238E27FC236}">
                <a16:creationId xmlns:a16="http://schemas.microsoft.com/office/drawing/2014/main" id="{0796B0E8-D116-0149-66B7-8D394668F5C9}"/>
              </a:ext>
            </a:extLst>
          </p:cNvPr>
          <p:cNvSpPr txBox="1"/>
          <p:nvPr/>
        </p:nvSpPr>
        <p:spPr>
          <a:xfrm>
            <a:off x="178378" y="247194"/>
            <a:ext cx="1183524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Asynchroon toetsen</a:t>
            </a:r>
          </a:p>
          <a:p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l-NL" sz="2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Bij alles dat studenten doen </a:t>
            </a:r>
            <a:r>
              <a:rPr lang="nl-NL" sz="2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nl-NL" sz="2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Toegang tot de beste AI als “hulpmiddel”</a:t>
            </a:r>
          </a:p>
          <a:p>
            <a:r>
              <a:rPr lang="nl-NL" sz="2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 dat erg?</a:t>
            </a:r>
          </a:p>
        </p:txBody>
      </p:sp>
      <p:sp>
        <p:nvSpPr>
          <p:cNvPr id="2" name="Tekstvak 19">
            <a:extLst>
              <a:ext uri="{FF2B5EF4-FFF2-40B4-BE49-F238E27FC236}">
                <a16:creationId xmlns:a16="http://schemas.microsoft.com/office/drawing/2014/main" id="{A4D94411-0098-8F39-89E0-F4080AC9502D}"/>
              </a:ext>
            </a:extLst>
          </p:cNvPr>
          <p:cNvSpPr txBox="1"/>
          <p:nvPr/>
        </p:nvSpPr>
        <p:spPr>
          <a:xfrm>
            <a:off x="178378" y="2465316"/>
            <a:ext cx="658601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Uitdagingen:</a:t>
            </a:r>
          </a:p>
          <a:p>
            <a:endParaRPr lang="nl-NL" sz="1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Authentieke</a:t>
            </a:r>
          </a:p>
          <a:p>
            <a:pPr marL="342900" indent="-342900">
              <a:buAutoNum type="arabicPeriod"/>
            </a:pPr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Schriftelijke verslagen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Reflectieverslagen</a:t>
            </a:r>
            <a:endParaRPr lang="nl-NL" i="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Ingesproken PowerPoints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Podcasts als eindproduct</a:t>
            </a:r>
          </a:p>
          <a:p>
            <a:pPr marL="342900" indent="-342900">
              <a:buAutoNum type="arabicPeriod"/>
            </a:pPr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Uitlegvideo als eindproduct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Een “Product” als eindproduct</a:t>
            </a:r>
            <a:endParaRPr lang="nl-NL" i="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Scriptie” als eindproduct</a:t>
            </a:r>
            <a:endParaRPr lang="nl-NL" i="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kstvak 19">
            <a:extLst>
              <a:ext uri="{FF2B5EF4-FFF2-40B4-BE49-F238E27FC236}">
                <a16:creationId xmlns:a16="http://schemas.microsoft.com/office/drawing/2014/main" id="{0087B64A-72B4-4265-3A66-2D7490C5B47D}"/>
              </a:ext>
            </a:extLst>
          </p:cNvPr>
          <p:cNvSpPr txBox="1"/>
          <p:nvPr/>
        </p:nvSpPr>
        <p:spPr>
          <a:xfrm>
            <a:off x="5134927" y="2475144"/>
            <a:ext cx="658601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Opties: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Tóch kiezen voor meer synchroon toetsen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Live observaties van gedrag </a:t>
            </a:r>
            <a:r>
              <a:rPr lang="nl-NL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(liefst in authentieke setting)</a:t>
            </a:r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Mondelingen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Schuif onderdelen naar eerdere of latere cursussen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Meer focus en oordeel op het proces </a:t>
            </a:r>
            <a:r>
              <a:rPr lang="nl-NL" sz="12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(Hoe kom je hier aan?)</a:t>
            </a:r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AI-gebruik laten verantwoorden, én mondeling bevragen (maar: </a:t>
            </a:r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HUBO-criteria, overschatting)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Verificatiemaatregelen (“checks”) toevoegen</a:t>
            </a:r>
          </a:p>
          <a:p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Mét bijv. werkplekbegeleiders</a:t>
            </a:r>
          </a:p>
        </p:txBody>
      </p:sp>
    </p:spTree>
    <p:extLst>
      <p:ext uri="{BB962C8B-B14F-4D97-AF65-F5344CB8AC3E}">
        <p14:creationId xmlns:p14="http://schemas.microsoft.com/office/powerpoint/2010/main" val="189972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5ADF9D-A24B-EC85-CC11-6AB8440C5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D768FB-8FC8-AAB5-A48A-F10D353F01BB}"/>
              </a:ext>
            </a:extLst>
          </p:cNvPr>
          <p:cNvSpPr/>
          <p:nvPr/>
        </p:nvSpPr>
        <p:spPr>
          <a:xfrm>
            <a:off x="0" y="3112077"/>
            <a:ext cx="12192000" cy="6338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rgbClr val="000000"/>
                </a:solidFill>
              </a:rPr>
              <a:t>Nog belangrijker</a:t>
            </a:r>
          </a:p>
        </p:txBody>
      </p:sp>
    </p:spTree>
    <p:extLst>
      <p:ext uri="{BB962C8B-B14F-4D97-AF65-F5344CB8AC3E}">
        <p14:creationId xmlns:p14="http://schemas.microsoft.com/office/powerpoint/2010/main" val="226725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24D4C-49EC-A631-7DFD-C0EEE1323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9">
            <a:extLst>
              <a:ext uri="{FF2B5EF4-FFF2-40B4-BE49-F238E27FC236}">
                <a16:creationId xmlns:a16="http://schemas.microsoft.com/office/drawing/2014/main" id="{6C0B26F4-51EF-0B54-DEF4-87FBD46FF559}"/>
              </a:ext>
            </a:extLst>
          </p:cNvPr>
          <p:cNvSpPr txBox="1"/>
          <p:nvPr/>
        </p:nvSpPr>
        <p:spPr>
          <a:xfrm>
            <a:off x="178378" y="247194"/>
            <a:ext cx="1183524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AI integreren in toetsing (én leerproces!)</a:t>
            </a:r>
          </a:p>
          <a:p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l-NL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Laat studenten </a:t>
            </a:r>
            <a:r>
              <a:rPr lang="nl-NL" sz="2800" i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juist</a:t>
            </a:r>
            <a:r>
              <a:rPr lang="nl-NL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AI gebruiken en verantwoorden</a:t>
            </a:r>
          </a:p>
        </p:txBody>
      </p:sp>
      <p:sp>
        <p:nvSpPr>
          <p:cNvPr id="2" name="Tekstvak 19">
            <a:extLst>
              <a:ext uri="{FF2B5EF4-FFF2-40B4-BE49-F238E27FC236}">
                <a16:creationId xmlns:a16="http://schemas.microsoft.com/office/drawing/2014/main" id="{5BC8E1B4-44D1-A9C3-EA09-D63021C09537}"/>
              </a:ext>
            </a:extLst>
          </p:cNvPr>
          <p:cNvSpPr txBox="1"/>
          <p:nvPr/>
        </p:nvSpPr>
        <p:spPr>
          <a:xfrm>
            <a:off x="178377" y="2101635"/>
            <a:ext cx="658601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AI op een positieve manier inzetten:</a:t>
            </a:r>
          </a:p>
          <a:p>
            <a:endParaRPr lang="nl-NL" sz="1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het denkproces / leerproces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het schrijfproces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het ontwikkelproces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Als ander perspectief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Als kritische partner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Als groepslid</a:t>
            </a:r>
          </a:p>
        </p:txBody>
      </p:sp>
    </p:spTree>
    <p:extLst>
      <p:ext uri="{BB962C8B-B14F-4D97-AF65-F5344CB8AC3E}">
        <p14:creationId xmlns:p14="http://schemas.microsoft.com/office/powerpoint/2010/main" val="3134574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E739F3-AF32-8759-B8B1-B5D553609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F8484B-1922-B419-A035-3DD096520988}"/>
              </a:ext>
            </a:extLst>
          </p:cNvPr>
          <p:cNvSpPr/>
          <p:nvPr/>
        </p:nvSpPr>
        <p:spPr>
          <a:xfrm>
            <a:off x="0" y="3112077"/>
            <a:ext cx="12192000" cy="6338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rgbClr val="000000"/>
                </a:solidFill>
              </a:rPr>
              <a:t>Máár, én:</a:t>
            </a:r>
          </a:p>
        </p:txBody>
      </p:sp>
    </p:spTree>
    <p:extLst>
      <p:ext uri="{BB962C8B-B14F-4D97-AF65-F5344CB8AC3E}">
        <p14:creationId xmlns:p14="http://schemas.microsoft.com/office/powerpoint/2010/main" val="2294074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8A173A-0A58-F7CB-8B05-2D805D811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lijkbenige driehoek 9">
            <a:extLst>
              <a:ext uri="{FF2B5EF4-FFF2-40B4-BE49-F238E27FC236}">
                <a16:creationId xmlns:a16="http://schemas.microsoft.com/office/drawing/2014/main" id="{2C42556F-DC87-06BD-C211-D77BAB98F736}"/>
              </a:ext>
            </a:extLst>
          </p:cNvPr>
          <p:cNvSpPr/>
          <p:nvPr/>
        </p:nvSpPr>
        <p:spPr>
          <a:xfrm>
            <a:off x="3709307" y="1703391"/>
            <a:ext cx="5049569" cy="3929203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4" name="Tekstvak 12">
            <a:extLst>
              <a:ext uri="{FF2B5EF4-FFF2-40B4-BE49-F238E27FC236}">
                <a16:creationId xmlns:a16="http://schemas.microsoft.com/office/drawing/2014/main" id="{E9E9D0F0-D785-2011-A749-DC73F55028A9}"/>
              </a:ext>
            </a:extLst>
          </p:cNvPr>
          <p:cNvSpPr txBox="1"/>
          <p:nvPr/>
        </p:nvSpPr>
        <p:spPr>
          <a:xfrm>
            <a:off x="8180655" y="5678465"/>
            <a:ext cx="1193763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Toetsing</a:t>
            </a:r>
            <a:endParaRPr lang="en-NL" b="1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Tekstvak 13">
            <a:extLst>
              <a:ext uri="{FF2B5EF4-FFF2-40B4-BE49-F238E27FC236}">
                <a16:creationId xmlns:a16="http://schemas.microsoft.com/office/drawing/2014/main" id="{1A2F9B94-4104-8D65-CD2C-0BABA2575DEC}"/>
              </a:ext>
            </a:extLst>
          </p:cNvPr>
          <p:cNvSpPr txBox="1"/>
          <p:nvPr/>
        </p:nvSpPr>
        <p:spPr>
          <a:xfrm>
            <a:off x="2646828" y="5718604"/>
            <a:ext cx="1193763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Leeractiviteiten</a:t>
            </a:r>
            <a:endParaRPr lang="en-NL" b="1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6" name="Tekstvak 18">
            <a:extLst>
              <a:ext uri="{FF2B5EF4-FFF2-40B4-BE49-F238E27FC236}">
                <a16:creationId xmlns:a16="http://schemas.microsoft.com/office/drawing/2014/main" id="{0583E006-53CF-361D-9F6C-78105D7363E6}"/>
              </a:ext>
            </a:extLst>
          </p:cNvPr>
          <p:cNvSpPr txBox="1"/>
          <p:nvPr/>
        </p:nvSpPr>
        <p:spPr>
          <a:xfrm>
            <a:off x="4717916" y="865860"/>
            <a:ext cx="31822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(Welke </a:t>
            </a:r>
            <a:r>
              <a:rPr lang="nl-NL" sz="1100" i="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kennis</a:t>
            </a:r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, </a:t>
            </a:r>
            <a:r>
              <a:rPr lang="nl-NL" sz="1100" i="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vaardigheden </a:t>
            </a:r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en </a:t>
            </a:r>
            <a:r>
              <a:rPr lang="nl-NL" sz="1100" i="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attituden </a:t>
            </a:r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moet de student straks beheersen?)</a:t>
            </a:r>
            <a:endParaRPr lang="en-NL" sz="1100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7" name="Tekstvak 19">
            <a:extLst>
              <a:ext uri="{FF2B5EF4-FFF2-40B4-BE49-F238E27FC236}">
                <a16:creationId xmlns:a16="http://schemas.microsoft.com/office/drawing/2014/main" id="{0B0E6C6A-94AB-6319-FFDD-2314D8868DA9}"/>
              </a:ext>
            </a:extLst>
          </p:cNvPr>
          <p:cNvSpPr txBox="1"/>
          <p:nvPr/>
        </p:nvSpPr>
        <p:spPr>
          <a:xfrm>
            <a:off x="2325539" y="6068468"/>
            <a:ext cx="24731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Wat laat je de studenten binnen en buiten de lessen doen?</a:t>
            </a:r>
            <a:endParaRPr lang="en-NL" sz="1100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8" name="Tekstvak 20">
            <a:extLst>
              <a:ext uri="{FF2B5EF4-FFF2-40B4-BE49-F238E27FC236}">
                <a16:creationId xmlns:a16="http://schemas.microsoft.com/office/drawing/2014/main" id="{2BFA3A49-A5D1-61FF-DDAA-E5A4D4218E8C}"/>
              </a:ext>
            </a:extLst>
          </p:cNvPr>
          <p:cNvSpPr txBox="1"/>
          <p:nvPr/>
        </p:nvSpPr>
        <p:spPr>
          <a:xfrm>
            <a:off x="7386425" y="6060867"/>
            <a:ext cx="31822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Hoe toets je dat je studenten de </a:t>
            </a:r>
            <a:r>
              <a:rPr lang="nl-NL" sz="110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kennis</a:t>
            </a:r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, </a:t>
            </a:r>
            <a:r>
              <a:rPr lang="nl-NL" sz="110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vaardigheden</a:t>
            </a:r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 en </a:t>
            </a:r>
            <a:r>
              <a:rPr lang="nl-NL" sz="110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attituden</a:t>
            </a:r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 bezitten?</a:t>
            </a:r>
            <a:endParaRPr lang="en-NL" sz="110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9" name="Tekstvak 31">
            <a:extLst>
              <a:ext uri="{FF2B5EF4-FFF2-40B4-BE49-F238E27FC236}">
                <a16:creationId xmlns:a16="http://schemas.microsoft.com/office/drawing/2014/main" id="{C2DA8947-DB26-4365-0015-CBED84DEF5D7}"/>
              </a:ext>
            </a:extLst>
          </p:cNvPr>
          <p:cNvSpPr txBox="1"/>
          <p:nvPr/>
        </p:nvSpPr>
        <p:spPr>
          <a:xfrm>
            <a:off x="5585168" y="1013989"/>
            <a:ext cx="110112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Leerdoelen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DC26C3C-B853-8F44-90F3-CCA84830B192}"/>
              </a:ext>
            </a:extLst>
          </p:cNvPr>
          <p:cNvSpPr/>
          <p:nvPr/>
        </p:nvSpPr>
        <p:spPr>
          <a:xfrm>
            <a:off x="0" y="1"/>
            <a:ext cx="12084627" cy="7749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rgbClr val="000000"/>
                </a:solidFill>
              </a:rPr>
              <a:t>Constructieve afstemming / Constructive alignment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5842BC-19B3-58BF-E96A-58A1D7290844}"/>
              </a:ext>
            </a:extLst>
          </p:cNvPr>
          <p:cNvSpPr/>
          <p:nvPr/>
        </p:nvSpPr>
        <p:spPr>
          <a:xfrm>
            <a:off x="9556837" y="769900"/>
            <a:ext cx="2376054" cy="7749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rgbClr val="000000"/>
                </a:solidFill>
              </a:rPr>
              <a:t>mét AI…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56196E4-8DAA-DFBB-E051-7A1A356B4158}"/>
              </a:ext>
            </a:extLst>
          </p:cNvPr>
          <p:cNvSpPr/>
          <p:nvPr/>
        </p:nvSpPr>
        <p:spPr>
          <a:xfrm rot="4187027">
            <a:off x="179886" y="2723291"/>
            <a:ext cx="4930898" cy="11007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45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F48241-9FB9-F5E6-BE31-EB7A1DE9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CD5482-2D6F-2DAC-1604-035555E9756D}"/>
              </a:ext>
            </a:extLst>
          </p:cNvPr>
          <p:cNvSpPr/>
          <p:nvPr/>
        </p:nvSpPr>
        <p:spPr>
          <a:xfrm>
            <a:off x="0" y="3112077"/>
            <a:ext cx="12192000" cy="6338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rgbClr val="000000"/>
                </a:solidFill>
              </a:rPr>
              <a:t>Daar hoort ook nog bij:</a:t>
            </a:r>
          </a:p>
        </p:txBody>
      </p:sp>
    </p:spTree>
    <p:extLst>
      <p:ext uri="{BB962C8B-B14F-4D97-AF65-F5344CB8AC3E}">
        <p14:creationId xmlns:p14="http://schemas.microsoft.com/office/powerpoint/2010/main" val="262978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5A7E2D-E351-6D1B-1EF3-2605F6269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F4BF47-02BA-58AE-530A-D9DE7EE40E78}"/>
              </a:ext>
            </a:extLst>
          </p:cNvPr>
          <p:cNvSpPr/>
          <p:nvPr/>
        </p:nvSpPr>
        <p:spPr>
          <a:xfrm>
            <a:off x="0" y="3112077"/>
            <a:ext cx="12192000" cy="6338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rgbClr val="000000"/>
                </a:solidFill>
              </a:rPr>
              <a:t>AI-bewust toetsen</a:t>
            </a:r>
          </a:p>
        </p:txBody>
      </p:sp>
    </p:spTree>
    <p:extLst>
      <p:ext uri="{BB962C8B-B14F-4D97-AF65-F5344CB8AC3E}">
        <p14:creationId xmlns:p14="http://schemas.microsoft.com/office/powerpoint/2010/main" val="1454364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F5065-4A40-CD93-C5B3-759AAA609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9">
            <a:extLst>
              <a:ext uri="{FF2B5EF4-FFF2-40B4-BE49-F238E27FC236}">
                <a16:creationId xmlns:a16="http://schemas.microsoft.com/office/drawing/2014/main" id="{D1A9C78C-8FB0-2A04-3CA8-13418944BF8C}"/>
              </a:ext>
            </a:extLst>
          </p:cNvPr>
          <p:cNvSpPr txBox="1"/>
          <p:nvPr/>
        </p:nvSpPr>
        <p:spPr>
          <a:xfrm>
            <a:off x="178378" y="766740"/>
            <a:ext cx="118352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Weet jij wat AI allemaal kan?</a:t>
            </a:r>
            <a:endParaRPr lang="nl-NL" sz="28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kstvak 19">
            <a:extLst>
              <a:ext uri="{FF2B5EF4-FFF2-40B4-BE49-F238E27FC236}">
                <a16:creationId xmlns:a16="http://schemas.microsoft.com/office/drawing/2014/main" id="{EE7B9DED-63FB-874F-89E5-C8EB61C45BB8}"/>
              </a:ext>
            </a:extLst>
          </p:cNvPr>
          <p:cNvSpPr txBox="1"/>
          <p:nvPr/>
        </p:nvSpPr>
        <p:spPr>
          <a:xfrm>
            <a:off x="178378" y="1866313"/>
            <a:ext cx="118352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4000" b="1" dirty="0"/>
              <a:t>☐</a:t>
            </a:r>
            <a:r>
              <a:rPr lang="en-US" sz="2000" b="1" dirty="0"/>
              <a:t>  </a:t>
            </a:r>
            <a:r>
              <a:rPr lang="nl-NL" sz="3600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Deep Research functionaliteiten</a:t>
            </a:r>
          </a:p>
          <a:p>
            <a:r>
              <a:rPr lang="en-NL" sz="4000" b="1" dirty="0"/>
              <a:t>☐</a:t>
            </a:r>
            <a:r>
              <a:rPr lang="en-US" sz="4000" b="1" dirty="0"/>
              <a:t> </a:t>
            </a:r>
            <a:r>
              <a:rPr lang="nl-NL" sz="3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Claude Style copy</a:t>
            </a:r>
          </a:p>
          <a:p>
            <a:r>
              <a:rPr lang="en-NL" sz="4000" b="1" dirty="0"/>
              <a:t>☐</a:t>
            </a:r>
            <a:r>
              <a:rPr lang="en-US" sz="2000" b="1" dirty="0"/>
              <a:t>  </a:t>
            </a:r>
            <a:r>
              <a:rPr lang="nl-NL" sz="3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nieuwe OpenClaw Einstein bots</a:t>
            </a:r>
          </a:p>
          <a:p>
            <a:r>
              <a:rPr lang="en-NL" sz="4000" b="1" dirty="0"/>
              <a:t>☐</a:t>
            </a:r>
            <a:r>
              <a:rPr lang="en-US" sz="2000" b="1" dirty="0"/>
              <a:t>  </a:t>
            </a:r>
            <a:r>
              <a:rPr lang="nl-NL" sz="3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Audio / Video (tekst-to-speech)</a:t>
            </a:r>
          </a:p>
          <a:p>
            <a:r>
              <a:rPr lang="en-NL" sz="4000" b="1" dirty="0"/>
              <a:t>☐</a:t>
            </a:r>
            <a:r>
              <a:rPr lang="en-US" sz="2000" b="1" dirty="0"/>
              <a:t>  </a:t>
            </a:r>
            <a:r>
              <a:rPr lang="nl-NL" sz="3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Google NotebookLM</a:t>
            </a:r>
          </a:p>
        </p:txBody>
      </p:sp>
    </p:spTree>
    <p:extLst>
      <p:ext uri="{BB962C8B-B14F-4D97-AF65-F5344CB8AC3E}">
        <p14:creationId xmlns:p14="http://schemas.microsoft.com/office/powerpoint/2010/main" val="483172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EC60CB-95A4-D900-E4C1-848CA8BCF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C2F54F-DFF0-E3D3-16A5-3800DA555F59}"/>
              </a:ext>
            </a:extLst>
          </p:cNvPr>
          <p:cNvSpPr/>
          <p:nvPr/>
        </p:nvSpPr>
        <p:spPr>
          <a:xfrm>
            <a:off x="0" y="3112077"/>
            <a:ext cx="12192000" cy="6338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rgbClr val="000000"/>
                </a:solidFill>
              </a:rPr>
              <a:t>Geen kant-en-klare pasklare antwoorden</a:t>
            </a:r>
          </a:p>
          <a:p>
            <a:pPr algn="ctr"/>
            <a:r>
              <a:rPr lang="nl-NL" sz="3200" dirty="0">
                <a:solidFill>
                  <a:srgbClr val="000000"/>
                </a:solidFill>
              </a:rPr>
              <a:t>Hoe je toetst </a:t>
            </a:r>
            <a:r>
              <a:rPr lang="nl-NL" sz="3200" i="1" dirty="0">
                <a:solidFill>
                  <a:srgbClr val="000000"/>
                </a:solidFill>
              </a:rPr>
              <a:t>moet</a:t>
            </a:r>
            <a:r>
              <a:rPr lang="nl-NL" sz="3200" dirty="0">
                <a:solidFill>
                  <a:srgbClr val="000000"/>
                </a:solidFill>
              </a:rPr>
              <a:t> matchen met wat je toetst.</a:t>
            </a:r>
          </a:p>
        </p:txBody>
      </p:sp>
    </p:spTree>
    <p:extLst>
      <p:ext uri="{BB962C8B-B14F-4D97-AF65-F5344CB8AC3E}">
        <p14:creationId xmlns:p14="http://schemas.microsoft.com/office/powerpoint/2010/main" val="765438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507E9-1076-934F-8380-0959C8E10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E7A5-F245-2140-BAD3-668521C1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6"/>
            <a:ext cx="12192000" cy="954520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Onderliggende </a:t>
            </a:r>
            <a:r>
              <a:rPr lang="nl-NL" b="1" dirty="0" err="1">
                <a:solidFill>
                  <a:schemeClr val="bg1"/>
                </a:solidFill>
              </a:rPr>
              <a:t>toetsprincipes</a:t>
            </a:r>
            <a:r>
              <a:rPr lang="nl-NL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3245BE-4E69-E7A1-3BA6-889E26D06E48}"/>
              </a:ext>
            </a:extLst>
          </p:cNvPr>
          <p:cNvSpPr/>
          <p:nvPr/>
        </p:nvSpPr>
        <p:spPr>
          <a:xfrm>
            <a:off x="360218" y="1215737"/>
            <a:ext cx="2140527" cy="108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Voldoende kennis over en van AI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F028F0-95FE-118D-1941-AE419F0D3E4F}"/>
              </a:ext>
            </a:extLst>
          </p:cNvPr>
          <p:cNvSpPr/>
          <p:nvPr/>
        </p:nvSpPr>
        <p:spPr>
          <a:xfrm>
            <a:off x="2628900" y="1215732"/>
            <a:ext cx="2140527" cy="108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tx1"/>
                </a:solidFill>
              </a:rPr>
              <a:t>Toekomstbestendig of toekomstbepalend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331B59-8534-3BD9-6C09-1FF84F427617}"/>
              </a:ext>
            </a:extLst>
          </p:cNvPr>
          <p:cNvSpPr/>
          <p:nvPr/>
        </p:nvSpPr>
        <p:spPr>
          <a:xfrm>
            <a:off x="4897582" y="1215731"/>
            <a:ext cx="2140527" cy="108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Analyse van leerlijn of gehele curriculum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0B0BAF-8476-83E8-7BCA-398467D6E2CC}"/>
              </a:ext>
            </a:extLst>
          </p:cNvPr>
          <p:cNvSpPr/>
          <p:nvPr/>
        </p:nvSpPr>
        <p:spPr>
          <a:xfrm>
            <a:off x="7166263" y="1215730"/>
            <a:ext cx="2140527" cy="108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Leerdoelen aanpassen? </a:t>
            </a:r>
            <a:r>
              <a:rPr lang="nl-NL" dirty="0">
                <a:solidFill>
                  <a:schemeClr val="tx1"/>
                </a:solidFill>
              </a:rPr>
              <a:t>Impact op △ en C.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F82435-C13E-4DBE-3CDF-2E9C4762E5C8}"/>
              </a:ext>
            </a:extLst>
          </p:cNvPr>
          <p:cNvSpPr/>
          <p:nvPr/>
        </p:nvSpPr>
        <p:spPr>
          <a:xfrm>
            <a:off x="9434946" y="1215730"/>
            <a:ext cx="2140527" cy="108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Toetsvormen aanpassen?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Impact op C.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1BF28C-D371-4258-8D4A-7E9B49963BB9}"/>
              </a:ext>
            </a:extLst>
          </p:cNvPr>
          <p:cNvSpPr/>
          <p:nvPr/>
        </p:nvSpPr>
        <p:spPr>
          <a:xfrm>
            <a:off x="360218" y="2541293"/>
            <a:ext cx="2140527" cy="108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Generatieve AI verplichten? Dan faciliteren.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435C8C-3078-03B2-0E36-078173C4F554}"/>
              </a:ext>
            </a:extLst>
          </p:cNvPr>
          <p:cNvSpPr/>
          <p:nvPr/>
        </p:nvSpPr>
        <p:spPr>
          <a:xfrm>
            <a:off x="2628900" y="2541288"/>
            <a:ext cx="2140527" cy="108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AI detectoren werken niet.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CA99F4-D437-5F93-3967-3AD722BE9218}"/>
              </a:ext>
            </a:extLst>
          </p:cNvPr>
          <p:cNvSpPr/>
          <p:nvPr/>
        </p:nvSpPr>
        <p:spPr>
          <a:xfrm>
            <a:off x="4897582" y="2541287"/>
            <a:ext cx="2140527" cy="108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Let ook op bij synchroon toetsen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AC546E-814C-2D03-4E8D-66D4F8431D52}"/>
              </a:ext>
            </a:extLst>
          </p:cNvPr>
          <p:cNvSpPr/>
          <p:nvPr/>
        </p:nvSpPr>
        <p:spPr>
          <a:xfrm>
            <a:off x="7166264" y="2541286"/>
            <a:ext cx="2140527" cy="108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tx1"/>
                </a:solidFill>
              </a:rPr>
              <a:t>Transparantie over wat mag vanuit de opleiding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928BA4F-4CE2-14CA-E204-9F609FAACC98}"/>
              </a:ext>
            </a:extLst>
          </p:cNvPr>
          <p:cNvSpPr/>
          <p:nvPr/>
        </p:nvSpPr>
        <p:spPr>
          <a:xfrm>
            <a:off x="9434946" y="2541286"/>
            <a:ext cx="2140527" cy="108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Benoem expliciet kansen en risico’s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714AEC9-53BD-F5B4-C78B-CBB47D9C810B}"/>
              </a:ext>
            </a:extLst>
          </p:cNvPr>
          <p:cNvSpPr/>
          <p:nvPr/>
        </p:nvSpPr>
        <p:spPr>
          <a:xfrm>
            <a:off x="408708" y="3866842"/>
            <a:ext cx="3546765" cy="2700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Doelen moeten kraakhelder zijn</a:t>
            </a:r>
          </a:p>
          <a:p>
            <a:pPr algn="ctr"/>
            <a:endParaRPr lang="nl-NL" sz="2400" b="1" dirty="0">
              <a:solidFill>
                <a:schemeClr val="tx1"/>
              </a:solidFill>
            </a:endParaRPr>
          </a:p>
          <a:p>
            <a:pPr algn="ctr"/>
            <a:r>
              <a:rPr lang="nl-NL" dirty="0">
                <a:solidFill>
                  <a:schemeClr val="tx1"/>
                </a:solidFill>
              </a:rPr>
              <a:t>Kennis, vaardigheden en attituden.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5FACB69-7E86-A982-0B33-9D4A59242EF2}"/>
              </a:ext>
            </a:extLst>
          </p:cNvPr>
          <p:cNvSpPr/>
          <p:nvPr/>
        </p:nvSpPr>
        <p:spPr>
          <a:xfrm>
            <a:off x="4322617" y="3866842"/>
            <a:ext cx="3546765" cy="2700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Toetsvorm </a:t>
            </a:r>
            <a:r>
              <a:rPr lang="nl-NL" sz="2400" b="1" i="1" dirty="0">
                <a:solidFill>
                  <a:schemeClr val="tx1"/>
                </a:solidFill>
              </a:rPr>
              <a:t>moet </a:t>
            </a:r>
            <a:r>
              <a:rPr lang="nl-NL" sz="2400" b="1" dirty="0">
                <a:solidFill>
                  <a:schemeClr val="tx1"/>
                </a:solidFill>
              </a:rPr>
              <a:t>matchen</a:t>
            </a:r>
          </a:p>
          <a:p>
            <a:pPr algn="ctr"/>
            <a:endParaRPr lang="nl-NL" sz="2400" b="1" dirty="0">
              <a:solidFill>
                <a:schemeClr val="tx1"/>
              </a:solidFill>
            </a:endParaRPr>
          </a:p>
          <a:p>
            <a:pPr algn="ctr"/>
            <a:r>
              <a:rPr lang="nl-NL" dirty="0">
                <a:solidFill>
                  <a:schemeClr val="tx1"/>
                </a:solidFill>
              </a:rPr>
              <a:t>Wat is de beste vorm om de kennis, vaardigheden en attituden te toetsen?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86FFE1-DB0F-7DBC-102F-27609A94C5A3}"/>
              </a:ext>
            </a:extLst>
          </p:cNvPr>
          <p:cNvSpPr/>
          <p:nvPr/>
        </p:nvSpPr>
        <p:spPr>
          <a:xfrm>
            <a:off x="8236527" y="3909121"/>
            <a:ext cx="3546765" cy="2700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Leeractiviteiten moeten voorbereiden</a:t>
            </a:r>
          </a:p>
          <a:p>
            <a:pPr algn="ctr"/>
            <a:endParaRPr lang="nl-NL" sz="2400" b="1" dirty="0">
              <a:solidFill>
                <a:schemeClr val="tx1"/>
              </a:solidFill>
            </a:endParaRPr>
          </a:p>
          <a:p>
            <a:pPr algn="ctr"/>
            <a:r>
              <a:rPr lang="nl-NL" dirty="0">
                <a:solidFill>
                  <a:schemeClr val="tx1"/>
                </a:solidFill>
              </a:rPr>
              <a:t>Wat je in de klas doet moet aansluiten bij de doelen en hoe je het toetst.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Gelijkbenige driehoek 9">
            <a:extLst>
              <a:ext uri="{FF2B5EF4-FFF2-40B4-BE49-F238E27FC236}">
                <a16:creationId xmlns:a16="http://schemas.microsoft.com/office/drawing/2014/main" id="{25815648-E86D-BCA3-D3F0-75F8F20FDF25}"/>
              </a:ext>
            </a:extLst>
          </p:cNvPr>
          <p:cNvSpPr/>
          <p:nvPr/>
        </p:nvSpPr>
        <p:spPr>
          <a:xfrm>
            <a:off x="612817" y="4701146"/>
            <a:ext cx="353537" cy="296502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1" name="Gelijkbenige driehoek 9">
            <a:extLst>
              <a:ext uri="{FF2B5EF4-FFF2-40B4-BE49-F238E27FC236}">
                <a16:creationId xmlns:a16="http://schemas.microsoft.com/office/drawing/2014/main" id="{3C8EE05B-E534-8EFD-69C9-0B098C6C055C}"/>
              </a:ext>
            </a:extLst>
          </p:cNvPr>
          <p:cNvSpPr/>
          <p:nvPr/>
        </p:nvSpPr>
        <p:spPr>
          <a:xfrm>
            <a:off x="5096495" y="4701140"/>
            <a:ext cx="353537" cy="296502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2" name="Gelijkbenige driehoek 9">
            <a:extLst>
              <a:ext uri="{FF2B5EF4-FFF2-40B4-BE49-F238E27FC236}">
                <a16:creationId xmlns:a16="http://schemas.microsoft.com/office/drawing/2014/main" id="{D127240A-432B-8EEC-4173-66CA21854B9F}"/>
              </a:ext>
            </a:extLst>
          </p:cNvPr>
          <p:cNvSpPr/>
          <p:nvPr/>
        </p:nvSpPr>
        <p:spPr>
          <a:xfrm>
            <a:off x="8468345" y="4105395"/>
            <a:ext cx="353537" cy="296502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5F7CDE4E-86BA-B0BE-7A7D-3490EF9F2A79}"/>
              </a:ext>
            </a:extLst>
          </p:cNvPr>
          <p:cNvSpPr/>
          <p:nvPr/>
        </p:nvSpPr>
        <p:spPr>
          <a:xfrm>
            <a:off x="1065069" y="2110424"/>
            <a:ext cx="710046" cy="446809"/>
          </a:xfrm>
          <a:prstGeom prst="trapezoid">
            <a:avLst/>
          </a:prstGeom>
          <a:solidFill>
            <a:srgbClr val="DECA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1AE4ABB3-7E76-3CE6-E4C4-B0B2DF28848E}"/>
              </a:ext>
            </a:extLst>
          </p:cNvPr>
          <p:cNvSpPr/>
          <p:nvPr/>
        </p:nvSpPr>
        <p:spPr>
          <a:xfrm>
            <a:off x="3313093" y="2210560"/>
            <a:ext cx="710046" cy="446809"/>
          </a:xfrm>
          <a:prstGeom prst="trapezoid">
            <a:avLst/>
          </a:prstGeom>
          <a:solidFill>
            <a:srgbClr val="DECA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B42C8B8A-4743-A9E0-C9F9-55AEEC066003}"/>
              </a:ext>
            </a:extLst>
          </p:cNvPr>
          <p:cNvSpPr/>
          <p:nvPr/>
        </p:nvSpPr>
        <p:spPr>
          <a:xfrm>
            <a:off x="5561117" y="2197666"/>
            <a:ext cx="710046" cy="446809"/>
          </a:xfrm>
          <a:prstGeom prst="trapezoid">
            <a:avLst/>
          </a:prstGeom>
          <a:solidFill>
            <a:srgbClr val="DECA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26" name="Trapezoid 25">
            <a:extLst>
              <a:ext uri="{FF2B5EF4-FFF2-40B4-BE49-F238E27FC236}">
                <a16:creationId xmlns:a16="http://schemas.microsoft.com/office/drawing/2014/main" id="{4EAF4F98-6066-C74A-B7A8-FE39C022D1C6}"/>
              </a:ext>
            </a:extLst>
          </p:cNvPr>
          <p:cNvSpPr/>
          <p:nvPr/>
        </p:nvSpPr>
        <p:spPr>
          <a:xfrm>
            <a:off x="7910570" y="2171238"/>
            <a:ext cx="710046" cy="446809"/>
          </a:xfrm>
          <a:prstGeom prst="trapezoid">
            <a:avLst/>
          </a:prstGeom>
          <a:solidFill>
            <a:srgbClr val="DECA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8B545327-B9FA-6061-F2CE-BA0685FD5A8E}"/>
              </a:ext>
            </a:extLst>
          </p:cNvPr>
          <p:cNvSpPr/>
          <p:nvPr/>
        </p:nvSpPr>
        <p:spPr>
          <a:xfrm>
            <a:off x="10099034" y="2219884"/>
            <a:ext cx="710046" cy="446809"/>
          </a:xfrm>
          <a:prstGeom prst="trapezoid">
            <a:avLst/>
          </a:prstGeom>
          <a:solidFill>
            <a:srgbClr val="DECA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</a:p>
        </p:txBody>
      </p:sp>
      <p:sp>
        <p:nvSpPr>
          <p:cNvPr id="28" name="Trapezoid 27">
            <a:extLst>
              <a:ext uri="{FF2B5EF4-FFF2-40B4-BE49-F238E27FC236}">
                <a16:creationId xmlns:a16="http://schemas.microsoft.com/office/drawing/2014/main" id="{B885754E-8D95-4C4D-C804-928499A492ED}"/>
              </a:ext>
            </a:extLst>
          </p:cNvPr>
          <p:cNvSpPr/>
          <p:nvPr/>
        </p:nvSpPr>
        <p:spPr>
          <a:xfrm>
            <a:off x="1075458" y="3485076"/>
            <a:ext cx="710046" cy="446809"/>
          </a:xfrm>
          <a:prstGeom prst="trapezoid">
            <a:avLst/>
          </a:prstGeom>
          <a:solidFill>
            <a:srgbClr val="DECA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6</a:t>
            </a:r>
          </a:p>
        </p:txBody>
      </p:sp>
      <p:sp>
        <p:nvSpPr>
          <p:cNvPr id="29" name="Trapezoid 28">
            <a:extLst>
              <a:ext uri="{FF2B5EF4-FFF2-40B4-BE49-F238E27FC236}">
                <a16:creationId xmlns:a16="http://schemas.microsoft.com/office/drawing/2014/main" id="{7D394266-E405-8BFC-AF73-A5E3F014BCE2}"/>
              </a:ext>
            </a:extLst>
          </p:cNvPr>
          <p:cNvSpPr/>
          <p:nvPr/>
        </p:nvSpPr>
        <p:spPr>
          <a:xfrm>
            <a:off x="3313093" y="3398536"/>
            <a:ext cx="710046" cy="446809"/>
          </a:xfrm>
          <a:prstGeom prst="trapezoid">
            <a:avLst/>
          </a:prstGeom>
          <a:solidFill>
            <a:srgbClr val="DECA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30" name="Trapezoid 29">
            <a:extLst>
              <a:ext uri="{FF2B5EF4-FFF2-40B4-BE49-F238E27FC236}">
                <a16:creationId xmlns:a16="http://schemas.microsoft.com/office/drawing/2014/main" id="{21E2FC77-9608-E79D-4645-F0EB86DF7404}"/>
              </a:ext>
            </a:extLst>
          </p:cNvPr>
          <p:cNvSpPr/>
          <p:nvPr/>
        </p:nvSpPr>
        <p:spPr>
          <a:xfrm>
            <a:off x="5623212" y="3485076"/>
            <a:ext cx="710046" cy="446809"/>
          </a:xfrm>
          <a:prstGeom prst="trapezoid">
            <a:avLst/>
          </a:prstGeom>
          <a:solidFill>
            <a:srgbClr val="DECA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</a:p>
        </p:txBody>
      </p:sp>
      <p:sp>
        <p:nvSpPr>
          <p:cNvPr id="31" name="Trapezoid 30">
            <a:extLst>
              <a:ext uri="{FF2B5EF4-FFF2-40B4-BE49-F238E27FC236}">
                <a16:creationId xmlns:a16="http://schemas.microsoft.com/office/drawing/2014/main" id="{58932D66-4D4E-1469-096C-EED5CFB2A492}"/>
              </a:ext>
            </a:extLst>
          </p:cNvPr>
          <p:cNvSpPr/>
          <p:nvPr/>
        </p:nvSpPr>
        <p:spPr>
          <a:xfrm>
            <a:off x="7897089" y="3523220"/>
            <a:ext cx="710046" cy="446809"/>
          </a:xfrm>
          <a:prstGeom prst="trapezoid">
            <a:avLst/>
          </a:prstGeom>
          <a:solidFill>
            <a:srgbClr val="DECA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9</a:t>
            </a:r>
          </a:p>
        </p:txBody>
      </p:sp>
      <p:sp>
        <p:nvSpPr>
          <p:cNvPr id="32" name="Trapezoid 31">
            <a:extLst>
              <a:ext uri="{FF2B5EF4-FFF2-40B4-BE49-F238E27FC236}">
                <a16:creationId xmlns:a16="http://schemas.microsoft.com/office/drawing/2014/main" id="{01CF1000-C67E-848D-8D5A-E0D5E9CFD62B}"/>
              </a:ext>
            </a:extLst>
          </p:cNvPr>
          <p:cNvSpPr/>
          <p:nvPr/>
        </p:nvSpPr>
        <p:spPr>
          <a:xfrm>
            <a:off x="10150186" y="3542127"/>
            <a:ext cx="710046" cy="446809"/>
          </a:xfrm>
          <a:prstGeom prst="trapezoid">
            <a:avLst/>
          </a:prstGeom>
          <a:solidFill>
            <a:srgbClr val="DECA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10</a:t>
            </a:r>
          </a:p>
        </p:txBody>
      </p:sp>
      <p:sp>
        <p:nvSpPr>
          <p:cNvPr id="33" name="Trapezoid 32">
            <a:extLst>
              <a:ext uri="{FF2B5EF4-FFF2-40B4-BE49-F238E27FC236}">
                <a16:creationId xmlns:a16="http://schemas.microsoft.com/office/drawing/2014/main" id="{BA413DC8-E812-5714-6ACF-81CF82C524CA}"/>
              </a:ext>
            </a:extLst>
          </p:cNvPr>
          <p:cNvSpPr/>
          <p:nvPr/>
        </p:nvSpPr>
        <p:spPr>
          <a:xfrm>
            <a:off x="811356" y="6343643"/>
            <a:ext cx="2741469" cy="446809"/>
          </a:xfrm>
          <a:prstGeom prst="trapezoid">
            <a:avLst/>
          </a:prstGeom>
          <a:solidFill>
            <a:srgbClr val="DECA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Leerdoelen</a:t>
            </a: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7A38F326-962B-54C6-8DCC-9F9119F8A413}"/>
              </a:ext>
            </a:extLst>
          </p:cNvPr>
          <p:cNvSpPr/>
          <p:nvPr/>
        </p:nvSpPr>
        <p:spPr>
          <a:xfrm>
            <a:off x="4769427" y="6305830"/>
            <a:ext cx="2741469" cy="446809"/>
          </a:xfrm>
          <a:prstGeom prst="trapezoid">
            <a:avLst/>
          </a:prstGeom>
          <a:solidFill>
            <a:srgbClr val="DECA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Toetsing</a:t>
            </a:r>
          </a:p>
        </p:txBody>
      </p:sp>
      <p:sp>
        <p:nvSpPr>
          <p:cNvPr id="35" name="Trapezoid 34">
            <a:extLst>
              <a:ext uri="{FF2B5EF4-FFF2-40B4-BE49-F238E27FC236}">
                <a16:creationId xmlns:a16="http://schemas.microsoft.com/office/drawing/2014/main" id="{52C214FB-73A0-B26F-D231-EC7453BA0165}"/>
              </a:ext>
            </a:extLst>
          </p:cNvPr>
          <p:cNvSpPr/>
          <p:nvPr/>
        </p:nvSpPr>
        <p:spPr>
          <a:xfrm>
            <a:off x="8683336" y="6305830"/>
            <a:ext cx="2741469" cy="446809"/>
          </a:xfrm>
          <a:prstGeom prst="trapezoid">
            <a:avLst/>
          </a:prstGeom>
          <a:solidFill>
            <a:srgbClr val="DECA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Leeractiviteiten</a:t>
            </a:r>
          </a:p>
        </p:txBody>
      </p:sp>
    </p:spTree>
    <p:extLst>
      <p:ext uri="{BB962C8B-B14F-4D97-AF65-F5344CB8AC3E}">
        <p14:creationId xmlns:p14="http://schemas.microsoft.com/office/powerpoint/2010/main" val="2894540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657F7-6B8D-7DF5-4909-1885D94A7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E912F9A-72B1-5576-E73B-86F32723F533}"/>
              </a:ext>
            </a:extLst>
          </p:cNvPr>
          <p:cNvSpPr/>
          <p:nvPr/>
        </p:nvSpPr>
        <p:spPr>
          <a:xfrm>
            <a:off x="337054" y="446809"/>
            <a:ext cx="2644487" cy="59643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u="sng" dirty="0">
                <a:solidFill>
                  <a:srgbClr val="000000"/>
                </a:solidFill>
              </a:rPr>
              <a:t>Theorie: </a:t>
            </a:r>
          </a:p>
          <a:p>
            <a:pPr algn="ctr"/>
            <a:endParaRPr lang="nl-NL" sz="2400" b="1" u="sng" dirty="0">
              <a:solidFill>
                <a:srgbClr val="000000"/>
              </a:solidFill>
            </a:endParaRPr>
          </a:p>
          <a:p>
            <a:pPr algn="ctr"/>
            <a:r>
              <a:rPr lang="nl-NL" sz="2400" dirty="0">
                <a:solidFill>
                  <a:srgbClr val="000000"/>
                </a:solidFill>
              </a:rPr>
              <a:t>Constructieve afstemming</a:t>
            </a:r>
          </a:p>
          <a:p>
            <a:pPr algn="ctr"/>
            <a:r>
              <a:rPr lang="nl-NL" sz="2400" dirty="0">
                <a:solidFill>
                  <a:srgbClr val="000000"/>
                </a:solidFill>
              </a:rPr>
              <a:t>+</a:t>
            </a:r>
          </a:p>
          <a:p>
            <a:pPr algn="ctr"/>
            <a:r>
              <a:rPr lang="nl-NL" sz="2400" dirty="0">
                <a:solidFill>
                  <a:srgbClr val="000000"/>
                </a:solidFill>
              </a:rPr>
              <a:t>Toetsprincipes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3FAEFCE-62B3-2661-E3F9-50D93FABED1D}"/>
              </a:ext>
            </a:extLst>
          </p:cNvPr>
          <p:cNvSpPr/>
          <p:nvPr/>
        </p:nvSpPr>
        <p:spPr>
          <a:xfrm>
            <a:off x="3283094" y="446809"/>
            <a:ext cx="2644487" cy="59643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u="sng" dirty="0">
                <a:solidFill>
                  <a:srgbClr val="000000"/>
                </a:solidFill>
              </a:rPr>
              <a:t>Praktijk:</a:t>
            </a:r>
          </a:p>
          <a:p>
            <a:pPr algn="ctr"/>
            <a:endParaRPr lang="nl-NL" sz="2400" dirty="0">
              <a:solidFill>
                <a:srgbClr val="000000"/>
              </a:solidFill>
            </a:endParaRPr>
          </a:p>
          <a:p>
            <a:pPr algn="ctr"/>
            <a:r>
              <a:rPr lang="nl-NL" sz="2400" dirty="0">
                <a:solidFill>
                  <a:srgbClr val="000000"/>
                </a:solidFill>
              </a:rPr>
              <a:t>Uitvoeren toetsanalyse in groepen</a:t>
            </a:r>
          </a:p>
          <a:p>
            <a:pPr algn="ctr"/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0E1AA5-1244-C2D5-CD89-B03626ACAF24}"/>
              </a:ext>
            </a:extLst>
          </p:cNvPr>
          <p:cNvSpPr/>
          <p:nvPr/>
        </p:nvSpPr>
        <p:spPr>
          <a:xfrm>
            <a:off x="6229133" y="446809"/>
            <a:ext cx="2644487" cy="59643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u="sng" dirty="0">
                <a:solidFill>
                  <a:srgbClr val="000000"/>
                </a:solidFill>
              </a:rPr>
              <a:t>Leren van elkaar #1</a:t>
            </a:r>
          </a:p>
          <a:p>
            <a:pPr algn="ctr"/>
            <a:endParaRPr lang="nl-NL" sz="2400" b="1" dirty="0">
              <a:solidFill>
                <a:srgbClr val="000000"/>
              </a:solidFill>
            </a:endParaRPr>
          </a:p>
          <a:p>
            <a:pPr algn="ctr"/>
            <a:r>
              <a:rPr lang="nl-NL" sz="2400" dirty="0">
                <a:solidFill>
                  <a:srgbClr val="000000"/>
                </a:solidFill>
              </a:rPr>
              <a:t>Uitwisselen in groepen</a:t>
            </a:r>
          </a:p>
          <a:p>
            <a:pPr algn="ctr"/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6B0DE6-4597-5D68-A221-815FBAFBDF69}"/>
              </a:ext>
            </a:extLst>
          </p:cNvPr>
          <p:cNvSpPr/>
          <p:nvPr/>
        </p:nvSpPr>
        <p:spPr>
          <a:xfrm>
            <a:off x="9166298" y="446809"/>
            <a:ext cx="2644487" cy="59643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u="sng" dirty="0">
                <a:solidFill>
                  <a:srgbClr val="000000"/>
                </a:solidFill>
              </a:rPr>
              <a:t>Leren van elkaar #2</a:t>
            </a:r>
          </a:p>
          <a:p>
            <a:pPr algn="ctr"/>
            <a:endParaRPr lang="nl-NL" sz="2400" b="1" dirty="0">
              <a:solidFill>
                <a:srgbClr val="000000"/>
              </a:solidFill>
            </a:endParaRPr>
          </a:p>
          <a:p>
            <a:pPr algn="ctr"/>
            <a:r>
              <a:rPr lang="nl-NL" sz="2400" dirty="0">
                <a:solidFill>
                  <a:srgbClr val="000000"/>
                </a:solidFill>
              </a:rPr>
              <a:t>Plenaire nabespreking</a:t>
            </a:r>
          </a:p>
          <a:p>
            <a:pPr algn="ctr"/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8C6ED2-9FB1-790C-7BA6-08B63E6E9AF0}"/>
              </a:ext>
            </a:extLst>
          </p:cNvPr>
          <p:cNvSpPr/>
          <p:nvPr/>
        </p:nvSpPr>
        <p:spPr>
          <a:xfrm>
            <a:off x="760483" y="654627"/>
            <a:ext cx="1797628" cy="935182"/>
          </a:xfrm>
          <a:prstGeom prst="roundRect">
            <a:avLst/>
          </a:prstGeom>
          <a:solidFill>
            <a:srgbClr val="1D4C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/>
              <a:t>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3E9B2C-5E72-A51A-7110-62A735F35958}"/>
              </a:ext>
            </a:extLst>
          </p:cNvPr>
          <p:cNvSpPr/>
          <p:nvPr/>
        </p:nvSpPr>
        <p:spPr>
          <a:xfrm>
            <a:off x="3706523" y="654627"/>
            <a:ext cx="1797628" cy="935182"/>
          </a:xfrm>
          <a:prstGeom prst="roundRect">
            <a:avLst/>
          </a:prstGeom>
          <a:solidFill>
            <a:srgbClr val="143D2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/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24BB13-FF1C-0D4B-237B-DB590A7C85F5}"/>
              </a:ext>
            </a:extLst>
          </p:cNvPr>
          <p:cNvSpPr/>
          <p:nvPr/>
        </p:nvSpPr>
        <p:spPr>
          <a:xfrm>
            <a:off x="6652562" y="654627"/>
            <a:ext cx="1797628" cy="935182"/>
          </a:xfrm>
          <a:prstGeom prst="roundRect">
            <a:avLst/>
          </a:prstGeom>
          <a:solidFill>
            <a:srgbClr val="DECA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/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27A755-D7BB-08D4-C1BA-4E86622AFE1A}"/>
              </a:ext>
            </a:extLst>
          </p:cNvPr>
          <p:cNvSpPr/>
          <p:nvPr/>
        </p:nvSpPr>
        <p:spPr>
          <a:xfrm>
            <a:off x="9598602" y="654627"/>
            <a:ext cx="1797628" cy="935182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72849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4407B-3D5D-6BA2-916B-F1C56D3B2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7DA034-3683-E0FD-2935-D71BBFCB0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590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D0BD9-F23F-6757-FE69-769934F6A428}"/>
              </a:ext>
            </a:extLst>
          </p:cNvPr>
          <p:cNvSpPr txBox="1"/>
          <p:nvPr/>
        </p:nvSpPr>
        <p:spPr>
          <a:xfrm>
            <a:off x="0" y="5966917"/>
            <a:ext cx="12084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https://www.onderwijsenexaminering.nl/publicaties/gebruik-van-ai-bij-toetsing-en-examinering-in-het-mbo-landelijke-richtlijn-als-vertrekpunt/</a:t>
            </a:r>
          </a:p>
        </p:txBody>
      </p:sp>
    </p:spTree>
    <p:extLst>
      <p:ext uri="{BB962C8B-B14F-4D97-AF65-F5344CB8AC3E}">
        <p14:creationId xmlns:p14="http://schemas.microsoft.com/office/powerpoint/2010/main" val="2230372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B78FE-B558-6908-B979-8E457ED94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08643-AEDC-41AE-360F-865F5C6E4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23" y="487918"/>
            <a:ext cx="7187556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7B3B4D-E2F5-37E8-0D52-2F9A0DA2446B}"/>
              </a:ext>
            </a:extLst>
          </p:cNvPr>
          <p:cNvSpPr txBox="1"/>
          <p:nvPr/>
        </p:nvSpPr>
        <p:spPr>
          <a:xfrm>
            <a:off x="7699664" y="305068"/>
            <a:ext cx="413361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NPULS documentatie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b="1" dirty="0">
                <a:solidFill>
                  <a:schemeClr val="bg1"/>
                </a:solidFill>
              </a:rPr>
              <a:t>Visie op toetsing en examinering. Naar een AI-bewuste </a:t>
            </a:r>
            <a:r>
              <a:rPr lang="nl-NL" sz="2000" b="1" dirty="0" err="1">
                <a:solidFill>
                  <a:schemeClr val="bg1"/>
                </a:solidFill>
              </a:rPr>
              <a:t>toetspraktijk</a:t>
            </a:r>
            <a:endParaRPr lang="nl-NL" sz="20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000" dirty="0">
                <a:solidFill>
                  <a:schemeClr val="bg1"/>
                </a:solidFill>
              </a:rPr>
              <a:t>Visie op toetsing en examinering. Naar een AI-bewuste </a:t>
            </a:r>
            <a:r>
              <a:rPr lang="nl-NL" sz="2000" dirty="0" err="1">
                <a:solidFill>
                  <a:schemeClr val="bg1"/>
                </a:solidFill>
              </a:rPr>
              <a:t>toetspraktijk</a:t>
            </a:r>
            <a:r>
              <a:rPr lang="nl-NL" sz="2000" dirty="0">
                <a:solidFill>
                  <a:schemeClr val="bg1"/>
                </a:solidFill>
              </a:rPr>
              <a:t> (Onderbouwing)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</a:rPr>
              <a:t>Handreiking 1: Toetsing en examinering in het tijdperk van AI.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</a:rPr>
              <a:t>Handreiking 2: Aanpak voor AI-integratie op programmaniveau (Curriculumontwerp)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</a:rPr>
              <a:t>Handreiking 3: Aanpakken voor het ontwerpen van AI-gedreven </a:t>
            </a:r>
            <a:r>
              <a:rPr lang="nl-NL" sz="1600" dirty="0" err="1">
                <a:solidFill>
                  <a:schemeClr val="bg1"/>
                </a:solidFill>
              </a:rPr>
              <a:t>toetstaken</a:t>
            </a:r>
            <a:endParaRPr lang="nl-NL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</a:rPr>
              <a:t>Handreiking 4: Aanpakken voor Examencommissies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50D9B-2BF6-5694-D96F-FCCC799C833E}"/>
              </a:ext>
            </a:extLst>
          </p:cNvPr>
          <p:cNvSpPr txBox="1"/>
          <p:nvPr/>
        </p:nvSpPr>
        <p:spPr>
          <a:xfrm>
            <a:off x="251979" y="6077635"/>
            <a:ext cx="11718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https://npuls.nl/kennisbank/visie-op-toetsing-examinering-en-ai-handreikingen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68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8D05B-C6B4-A875-C3F0-F3986E2D8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A1FC3E-C287-806F-2E14-5BF7EB1C7D27}"/>
              </a:ext>
            </a:extLst>
          </p:cNvPr>
          <p:cNvSpPr txBox="1"/>
          <p:nvPr/>
        </p:nvSpPr>
        <p:spPr>
          <a:xfrm>
            <a:off x="346066" y="2219190"/>
            <a:ext cx="118222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ChatGPT: https://aivoordocenten.us19.list-manage.com/track/click?u=e6a8204797fdee5a022c4422d&amp;id=3262ad48fd&amp;e=a1a63365a0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Gemini: https://aivoordocenten.us19.list-manage.com/track/click?u=e6a8204797fdee5a022c4422d&amp;id=692291c581&amp;e=a1a63365a0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A710DC-ACDC-FD88-25D4-48F2FAC9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66" y="320702"/>
            <a:ext cx="4267796" cy="1686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5FA534-0BDC-B038-C4D5-8D7ADA5F5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66" y="3696518"/>
            <a:ext cx="4439270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15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7B0C-229C-7AB1-0F16-C363C15B6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AI-bewust toetsen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B6C65-7D92-0C0B-878A-C7B1DFB4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DECAA2"/>
                </a:solidFill>
              </a:rPr>
              <a:t>Laten we eens even gaan kijken.</a:t>
            </a:r>
          </a:p>
        </p:txBody>
      </p:sp>
    </p:spTree>
    <p:extLst>
      <p:ext uri="{BB962C8B-B14F-4D97-AF65-F5344CB8AC3E}">
        <p14:creationId xmlns:p14="http://schemas.microsoft.com/office/powerpoint/2010/main" val="2615478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90E25-612D-9624-F094-945163C78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C0E3CE1B-59FC-513E-9E16-BA9EA07B5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8" y="191595"/>
            <a:ext cx="10160157" cy="647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54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B5010-51BB-895E-CF6B-A1D15345D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>
            <a:extLst>
              <a:ext uri="{FF2B5EF4-FFF2-40B4-BE49-F238E27FC236}">
                <a16:creationId xmlns:a16="http://schemas.microsoft.com/office/drawing/2014/main" id="{8526A747-96F6-2640-27EF-E7643AE8D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77" y="113789"/>
            <a:ext cx="10260604" cy="66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5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0C03C-44E4-12AA-B45B-46B505468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236279-7E30-69E1-12FE-7FADE3C540ED}"/>
              </a:ext>
            </a:extLst>
          </p:cNvPr>
          <p:cNvSpPr/>
          <p:nvPr/>
        </p:nvSpPr>
        <p:spPr>
          <a:xfrm>
            <a:off x="337054" y="446809"/>
            <a:ext cx="2644487" cy="59643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u="sng" dirty="0">
                <a:solidFill>
                  <a:srgbClr val="000000"/>
                </a:solidFill>
              </a:rPr>
              <a:t>Theorie: </a:t>
            </a:r>
          </a:p>
          <a:p>
            <a:pPr algn="ctr"/>
            <a:endParaRPr lang="nl-NL" sz="2400" b="1" u="sng" dirty="0">
              <a:solidFill>
                <a:srgbClr val="000000"/>
              </a:solidFill>
            </a:endParaRPr>
          </a:p>
          <a:p>
            <a:pPr algn="ctr"/>
            <a:r>
              <a:rPr lang="nl-NL" sz="2400" dirty="0">
                <a:solidFill>
                  <a:srgbClr val="000000"/>
                </a:solidFill>
              </a:rPr>
              <a:t>Constructieve afstemming</a:t>
            </a:r>
          </a:p>
          <a:p>
            <a:pPr algn="ctr"/>
            <a:r>
              <a:rPr lang="nl-NL" sz="2400" dirty="0">
                <a:solidFill>
                  <a:srgbClr val="000000"/>
                </a:solidFill>
              </a:rPr>
              <a:t>+</a:t>
            </a:r>
          </a:p>
          <a:p>
            <a:pPr algn="ctr"/>
            <a:r>
              <a:rPr lang="nl-NL" sz="2400" dirty="0">
                <a:solidFill>
                  <a:srgbClr val="000000"/>
                </a:solidFill>
              </a:rPr>
              <a:t>Toetsprincipes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14D70EB-61FD-1E68-DD2A-4FA959183CD1}"/>
              </a:ext>
            </a:extLst>
          </p:cNvPr>
          <p:cNvSpPr/>
          <p:nvPr/>
        </p:nvSpPr>
        <p:spPr>
          <a:xfrm>
            <a:off x="3283094" y="446809"/>
            <a:ext cx="2644487" cy="59643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u="sng" dirty="0">
                <a:solidFill>
                  <a:srgbClr val="000000"/>
                </a:solidFill>
              </a:rPr>
              <a:t>Praktijk:</a:t>
            </a:r>
          </a:p>
          <a:p>
            <a:pPr algn="ctr"/>
            <a:endParaRPr lang="nl-NL" sz="2400" dirty="0">
              <a:solidFill>
                <a:srgbClr val="000000"/>
              </a:solidFill>
            </a:endParaRPr>
          </a:p>
          <a:p>
            <a:pPr algn="ctr"/>
            <a:r>
              <a:rPr lang="nl-NL" sz="2400" dirty="0">
                <a:solidFill>
                  <a:srgbClr val="000000"/>
                </a:solidFill>
              </a:rPr>
              <a:t>Uitvoeren toetsanalyse in groepen</a:t>
            </a:r>
          </a:p>
          <a:p>
            <a:pPr algn="ctr"/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E21828F-4950-B15E-711F-125F75E08B60}"/>
              </a:ext>
            </a:extLst>
          </p:cNvPr>
          <p:cNvSpPr/>
          <p:nvPr/>
        </p:nvSpPr>
        <p:spPr>
          <a:xfrm>
            <a:off x="6229133" y="446809"/>
            <a:ext cx="2644487" cy="59643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u="sng" dirty="0">
                <a:solidFill>
                  <a:srgbClr val="000000"/>
                </a:solidFill>
              </a:rPr>
              <a:t>Leren van elkaar #1</a:t>
            </a:r>
          </a:p>
          <a:p>
            <a:pPr algn="ctr"/>
            <a:endParaRPr lang="nl-NL" sz="2400" b="1" dirty="0">
              <a:solidFill>
                <a:srgbClr val="000000"/>
              </a:solidFill>
            </a:endParaRPr>
          </a:p>
          <a:p>
            <a:pPr algn="ctr"/>
            <a:r>
              <a:rPr lang="nl-NL" sz="2400" dirty="0">
                <a:solidFill>
                  <a:srgbClr val="000000"/>
                </a:solidFill>
              </a:rPr>
              <a:t>Uitwisselen in groepen</a:t>
            </a:r>
          </a:p>
          <a:p>
            <a:pPr algn="ctr"/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BA279E-0DA3-A912-FEEA-DA60C5AE85AB}"/>
              </a:ext>
            </a:extLst>
          </p:cNvPr>
          <p:cNvSpPr/>
          <p:nvPr/>
        </p:nvSpPr>
        <p:spPr>
          <a:xfrm>
            <a:off x="9166298" y="446809"/>
            <a:ext cx="2644487" cy="59643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u="sng" dirty="0">
                <a:solidFill>
                  <a:srgbClr val="000000"/>
                </a:solidFill>
              </a:rPr>
              <a:t>Leren van elkaar #2</a:t>
            </a:r>
          </a:p>
          <a:p>
            <a:pPr algn="ctr"/>
            <a:endParaRPr lang="nl-NL" sz="2400" b="1" dirty="0">
              <a:solidFill>
                <a:srgbClr val="000000"/>
              </a:solidFill>
            </a:endParaRPr>
          </a:p>
          <a:p>
            <a:pPr algn="ctr"/>
            <a:r>
              <a:rPr lang="nl-NL" sz="2400" dirty="0">
                <a:solidFill>
                  <a:srgbClr val="000000"/>
                </a:solidFill>
              </a:rPr>
              <a:t>Plenaire nabespreking</a:t>
            </a:r>
          </a:p>
          <a:p>
            <a:pPr algn="ctr"/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0CFDA2-CA25-A1E8-7D02-7CC0986004AA}"/>
              </a:ext>
            </a:extLst>
          </p:cNvPr>
          <p:cNvSpPr/>
          <p:nvPr/>
        </p:nvSpPr>
        <p:spPr>
          <a:xfrm>
            <a:off x="760483" y="654627"/>
            <a:ext cx="1797628" cy="935182"/>
          </a:xfrm>
          <a:prstGeom prst="roundRect">
            <a:avLst/>
          </a:prstGeom>
          <a:solidFill>
            <a:srgbClr val="1D4C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/>
              <a:t>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EFF6C9-B5BC-137D-89F9-3BC7CC72CA75}"/>
              </a:ext>
            </a:extLst>
          </p:cNvPr>
          <p:cNvSpPr/>
          <p:nvPr/>
        </p:nvSpPr>
        <p:spPr>
          <a:xfrm>
            <a:off x="3706523" y="654627"/>
            <a:ext cx="1797628" cy="935182"/>
          </a:xfrm>
          <a:prstGeom prst="roundRect">
            <a:avLst/>
          </a:prstGeom>
          <a:solidFill>
            <a:srgbClr val="143D2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/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AE6912-8C2A-05F6-964C-9BECC9873EEC}"/>
              </a:ext>
            </a:extLst>
          </p:cNvPr>
          <p:cNvSpPr/>
          <p:nvPr/>
        </p:nvSpPr>
        <p:spPr>
          <a:xfrm>
            <a:off x="6652562" y="654627"/>
            <a:ext cx="1797628" cy="935182"/>
          </a:xfrm>
          <a:prstGeom prst="roundRect">
            <a:avLst/>
          </a:prstGeom>
          <a:solidFill>
            <a:srgbClr val="DECA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/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AAAA14-8641-486A-545A-D08F6837143A}"/>
              </a:ext>
            </a:extLst>
          </p:cNvPr>
          <p:cNvSpPr/>
          <p:nvPr/>
        </p:nvSpPr>
        <p:spPr>
          <a:xfrm>
            <a:off x="9598602" y="654627"/>
            <a:ext cx="1797628" cy="935182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31860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AA4F4-B168-9EE8-5897-5DD00B7F8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AEDD93-329A-1E87-7240-AB1872D0B4F0}"/>
              </a:ext>
            </a:extLst>
          </p:cNvPr>
          <p:cNvSpPr txBox="1"/>
          <p:nvPr/>
        </p:nvSpPr>
        <p:spPr>
          <a:xfrm>
            <a:off x="5641080" y="6192982"/>
            <a:ext cx="6044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hlinkClick r:id="rId2"/>
              </a:rPr>
              <a:t>www.digitaledidactiek.com/toetsen</a:t>
            </a:r>
            <a:endParaRPr lang="nl-NL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A3A67B-AFF7-D4DB-16A7-4DFF81514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614" y="141797"/>
            <a:ext cx="6389145" cy="45133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6418D1-DD07-6CEF-62CC-27AB9F733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59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97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AF63C-A971-B98F-23E1-A75B35B6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D3110B-2400-0BB9-024D-FA6890284FF8}"/>
              </a:ext>
            </a:extLst>
          </p:cNvPr>
          <p:cNvSpPr/>
          <p:nvPr/>
        </p:nvSpPr>
        <p:spPr>
          <a:xfrm>
            <a:off x="867640" y="446809"/>
            <a:ext cx="3335482" cy="59643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000000"/>
                </a:solidFill>
              </a:rPr>
              <a:t>Wat vonden jullie ervan?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8063CDF-7BFF-2B8D-C75A-EFDBF27738EF}"/>
              </a:ext>
            </a:extLst>
          </p:cNvPr>
          <p:cNvSpPr/>
          <p:nvPr/>
        </p:nvSpPr>
        <p:spPr>
          <a:xfrm>
            <a:off x="4428259" y="446809"/>
            <a:ext cx="3335482" cy="59643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000000"/>
                </a:solidFill>
              </a:rPr>
              <a:t>Wat zijn jullie volgende stappen?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982567-4DA4-4ACD-897D-CADA81808637}"/>
              </a:ext>
            </a:extLst>
          </p:cNvPr>
          <p:cNvSpPr/>
          <p:nvPr/>
        </p:nvSpPr>
        <p:spPr>
          <a:xfrm>
            <a:off x="7978487" y="446809"/>
            <a:ext cx="3335482" cy="59643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000000"/>
                </a:solidFill>
              </a:rPr>
              <a:t>Wie kan jullie hierbij helpen? / Waar kan ik jullie bij helpen?</a:t>
            </a:r>
          </a:p>
        </p:txBody>
      </p:sp>
    </p:spTree>
    <p:extLst>
      <p:ext uri="{BB962C8B-B14F-4D97-AF65-F5344CB8AC3E}">
        <p14:creationId xmlns:p14="http://schemas.microsoft.com/office/powerpoint/2010/main" val="2398933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0BF6A-221E-7CF0-F6F3-A466EA43D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DECE00D-51A2-AADD-A64A-66B7EA90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70" t="8188" r="8737" b="28032"/>
          <a:stretch>
            <a:fillRect/>
          </a:stretch>
        </p:blipFill>
        <p:spPr>
          <a:xfrm>
            <a:off x="6885714" y="88150"/>
            <a:ext cx="5248278" cy="596020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636FD75-B4C7-ADD0-0D96-BB68B9052DA7}"/>
              </a:ext>
            </a:extLst>
          </p:cNvPr>
          <p:cNvSpPr txBox="1">
            <a:spLocks/>
          </p:cNvSpPr>
          <p:nvPr/>
        </p:nvSpPr>
        <p:spPr>
          <a:xfrm>
            <a:off x="73893" y="80408"/>
            <a:ext cx="7450285" cy="120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noProof="0" dirty="0">
                <a:solidFill>
                  <a:srgbClr val="DEC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AI-bewust toetsen</a:t>
            </a:r>
          </a:p>
          <a:p>
            <a:r>
              <a:rPr lang="nl-NL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Zoek bewijs van leren in plaats van bewijs van frauderen</a:t>
            </a:r>
          </a:p>
        </p:txBody>
      </p:sp>
      <p:sp>
        <p:nvSpPr>
          <p:cNvPr id="6" name="Tekstvak 12">
            <a:extLst>
              <a:ext uri="{FF2B5EF4-FFF2-40B4-BE49-F238E27FC236}">
                <a16:creationId xmlns:a16="http://schemas.microsoft.com/office/drawing/2014/main" id="{D4999C78-21E9-1524-FA8A-245BC17937D8}"/>
              </a:ext>
            </a:extLst>
          </p:cNvPr>
          <p:cNvSpPr txBox="1"/>
          <p:nvPr/>
        </p:nvSpPr>
        <p:spPr>
          <a:xfrm>
            <a:off x="222921" y="1586210"/>
            <a:ext cx="128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</a:t>
            </a:r>
          </a:p>
        </p:txBody>
      </p:sp>
      <p:sp>
        <p:nvSpPr>
          <p:cNvPr id="3" name="Rechthoek 4">
            <a:extLst>
              <a:ext uri="{FF2B5EF4-FFF2-40B4-BE49-F238E27FC236}">
                <a16:creationId xmlns:a16="http://schemas.microsoft.com/office/drawing/2014/main" id="{DD78B425-CCE4-FE2C-5253-F6AB55005E4D}"/>
              </a:ext>
            </a:extLst>
          </p:cNvPr>
          <p:cNvSpPr/>
          <p:nvPr/>
        </p:nvSpPr>
        <p:spPr>
          <a:xfrm>
            <a:off x="131736" y="6249977"/>
            <a:ext cx="11902698" cy="464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>
              <a:solidFill>
                <a:schemeClr val="bg1"/>
              </a:solidFill>
              <a:highlight>
                <a:srgbClr val="F3F4F6"/>
              </a:highlight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E051E6A-2CE0-C082-4EBC-B1344950A797}"/>
              </a:ext>
            </a:extLst>
          </p:cNvPr>
          <p:cNvSpPr txBox="1"/>
          <p:nvPr/>
        </p:nvSpPr>
        <p:spPr>
          <a:xfrm>
            <a:off x="131736" y="6308185"/>
            <a:ext cx="1205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noProof="0" dirty="0">
                <a:solidFill>
                  <a:srgbClr val="DEC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Mol, </a:t>
            </a:r>
            <a:r>
              <a:rPr lang="nl-NL" sz="2400" noProof="0" dirty="0">
                <a:solidFill>
                  <a:srgbClr val="DECAA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www.digitaledidactiek.com</a:t>
            </a:r>
            <a:r>
              <a:rPr lang="nl-NL" sz="2400" noProof="0" dirty="0">
                <a:solidFill>
                  <a:srgbClr val="DEC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	                   		   AI-bewust toetsen</a:t>
            </a:r>
          </a:p>
        </p:txBody>
      </p:sp>
      <p:sp>
        <p:nvSpPr>
          <p:cNvPr id="8" name="Rechthoek 4">
            <a:extLst>
              <a:ext uri="{FF2B5EF4-FFF2-40B4-BE49-F238E27FC236}">
                <a16:creationId xmlns:a16="http://schemas.microsoft.com/office/drawing/2014/main" id="{A999C74D-510C-C5B4-A3B5-0730E1F133B9}"/>
              </a:ext>
            </a:extLst>
          </p:cNvPr>
          <p:cNvSpPr/>
          <p:nvPr/>
        </p:nvSpPr>
        <p:spPr>
          <a:xfrm>
            <a:off x="73893" y="1318655"/>
            <a:ext cx="6936507" cy="539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>
              <a:solidFill>
                <a:schemeClr val="bg1"/>
              </a:solidFill>
              <a:highlight>
                <a:srgbClr val="F3F4F6"/>
              </a:highligh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87400F-2281-33F6-37C3-6C6AC701B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21" y="2177791"/>
            <a:ext cx="3417594" cy="3417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hlinkClick r:id="rId6"/>
            <a:extLst>
              <a:ext uri="{FF2B5EF4-FFF2-40B4-BE49-F238E27FC236}">
                <a16:creationId xmlns:a16="http://schemas.microsoft.com/office/drawing/2014/main" id="{CEF32104-57D7-CED3-E466-E2A5DD33C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2088" y="2567327"/>
            <a:ext cx="562053" cy="590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077BCCF0-79CE-7CAF-3AF8-6DBAAF4561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1742" y="4408864"/>
            <a:ext cx="1889090" cy="6184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3D3EBD-2F86-1263-005C-BD1BE663444A}"/>
              </a:ext>
            </a:extLst>
          </p:cNvPr>
          <p:cNvSpPr txBox="1">
            <a:spLocks/>
          </p:cNvSpPr>
          <p:nvPr/>
        </p:nvSpPr>
        <p:spPr>
          <a:xfrm>
            <a:off x="3963561" y="3294267"/>
            <a:ext cx="2839026" cy="43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info@digitaledidactiek.com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74EE7B8-F72B-43B7-CB76-5B78D986CD90}"/>
              </a:ext>
            </a:extLst>
          </p:cNvPr>
          <p:cNvSpPr txBox="1">
            <a:spLocks/>
          </p:cNvSpPr>
          <p:nvPr/>
        </p:nvSpPr>
        <p:spPr>
          <a:xfrm>
            <a:off x="4171374" y="5070190"/>
            <a:ext cx="2839026" cy="43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Linkedin.com/in/molr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C001398-A4AD-96D5-1646-7F7A0A98DA26}"/>
                  </a:ext>
                </a:extLst>
              </p14:cNvPr>
              <p14:cNvContentPartPr/>
              <p14:nvPr/>
            </p14:nvContentPartPr>
            <p14:xfrm>
              <a:off x="1371420" y="1838340"/>
              <a:ext cx="1047600" cy="36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710BF3-4468-8F4E-F36A-8E6D835934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65300" y="1832220"/>
                <a:ext cx="1059840" cy="3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73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B74E2A-BE8C-6D34-A6F0-29E4D1E4A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5E5EBD-DAFE-64D3-8723-C662771C2493}"/>
              </a:ext>
            </a:extLst>
          </p:cNvPr>
          <p:cNvSpPr/>
          <p:nvPr/>
        </p:nvSpPr>
        <p:spPr>
          <a:xfrm>
            <a:off x="0" y="3112077"/>
            <a:ext cx="12192000" cy="6338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rgbClr val="000000"/>
                </a:solidFill>
              </a:rPr>
              <a:t>Theorie</a:t>
            </a:r>
          </a:p>
        </p:txBody>
      </p:sp>
    </p:spTree>
    <p:extLst>
      <p:ext uri="{BB962C8B-B14F-4D97-AF65-F5344CB8AC3E}">
        <p14:creationId xmlns:p14="http://schemas.microsoft.com/office/powerpoint/2010/main" val="131780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98B301-A527-6873-239B-C54391880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lijkbenige driehoek 9">
            <a:extLst>
              <a:ext uri="{FF2B5EF4-FFF2-40B4-BE49-F238E27FC236}">
                <a16:creationId xmlns:a16="http://schemas.microsoft.com/office/drawing/2014/main" id="{237580B3-CF1B-3F10-E67C-D18FEEA2A7FB}"/>
              </a:ext>
            </a:extLst>
          </p:cNvPr>
          <p:cNvSpPr/>
          <p:nvPr/>
        </p:nvSpPr>
        <p:spPr>
          <a:xfrm>
            <a:off x="3709307" y="1703391"/>
            <a:ext cx="5049569" cy="3929203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4" name="Tekstvak 12">
            <a:extLst>
              <a:ext uri="{FF2B5EF4-FFF2-40B4-BE49-F238E27FC236}">
                <a16:creationId xmlns:a16="http://schemas.microsoft.com/office/drawing/2014/main" id="{201A8AC3-C10A-0BF8-38B4-982F24633414}"/>
              </a:ext>
            </a:extLst>
          </p:cNvPr>
          <p:cNvSpPr txBox="1"/>
          <p:nvPr/>
        </p:nvSpPr>
        <p:spPr>
          <a:xfrm>
            <a:off x="8180655" y="5678465"/>
            <a:ext cx="1193763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Toetsing</a:t>
            </a:r>
            <a:endParaRPr lang="en-NL" b="1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Tekstvak 13">
            <a:extLst>
              <a:ext uri="{FF2B5EF4-FFF2-40B4-BE49-F238E27FC236}">
                <a16:creationId xmlns:a16="http://schemas.microsoft.com/office/drawing/2014/main" id="{DF63DB08-12E3-8455-A377-5836375CF2D3}"/>
              </a:ext>
            </a:extLst>
          </p:cNvPr>
          <p:cNvSpPr txBox="1"/>
          <p:nvPr/>
        </p:nvSpPr>
        <p:spPr>
          <a:xfrm>
            <a:off x="2646828" y="5718604"/>
            <a:ext cx="1193763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Leeractiviteiten</a:t>
            </a:r>
            <a:endParaRPr lang="en-NL" b="1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6" name="Tekstvak 18">
            <a:extLst>
              <a:ext uri="{FF2B5EF4-FFF2-40B4-BE49-F238E27FC236}">
                <a16:creationId xmlns:a16="http://schemas.microsoft.com/office/drawing/2014/main" id="{7F0AC026-6451-FFD0-D035-9DAB0976F856}"/>
              </a:ext>
            </a:extLst>
          </p:cNvPr>
          <p:cNvSpPr txBox="1"/>
          <p:nvPr/>
        </p:nvSpPr>
        <p:spPr>
          <a:xfrm>
            <a:off x="4717916" y="865860"/>
            <a:ext cx="31822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(Welke </a:t>
            </a:r>
            <a:r>
              <a:rPr lang="nl-NL" sz="1100" i="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kennis</a:t>
            </a:r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, </a:t>
            </a:r>
            <a:r>
              <a:rPr lang="nl-NL" sz="1100" i="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vaardigheden </a:t>
            </a:r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en </a:t>
            </a:r>
            <a:r>
              <a:rPr lang="nl-NL" sz="1100" i="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attituden </a:t>
            </a:r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moet de student straks beheersen?)</a:t>
            </a:r>
            <a:endParaRPr lang="en-NL" sz="1100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7" name="Tekstvak 19">
            <a:extLst>
              <a:ext uri="{FF2B5EF4-FFF2-40B4-BE49-F238E27FC236}">
                <a16:creationId xmlns:a16="http://schemas.microsoft.com/office/drawing/2014/main" id="{66367EC2-8AC9-2395-EB93-1570C86BD511}"/>
              </a:ext>
            </a:extLst>
          </p:cNvPr>
          <p:cNvSpPr txBox="1"/>
          <p:nvPr/>
        </p:nvSpPr>
        <p:spPr>
          <a:xfrm>
            <a:off x="2325539" y="6068468"/>
            <a:ext cx="24731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Wat laat je de studenten binnen en buiten de lessen doen?</a:t>
            </a:r>
            <a:endParaRPr lang="en-NL" sz="1100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8" name="Tekstvak 20">
            <a:extLst>
              <a:ext uri="{FF2B5EF4-FFF2-40B4-BE49-F238E27FC236}">
                <a16:creationId xmlns:a16="http://schemas.microsoft.com/office/drawing/2014/main" id="{F9578A9D-F1C3-6FA9-BD35-E0821DD9E074}"/>
              </a:ext>
            </a:extLst>
          </p:cNvPr>
          <p:cNvSpPr txBox="1"/>
          <p:nvPr/>
        </p:nvSpPr>
        <p:spPr>
          <a:xfrm>
            <a:off x="7386425" y="6060867"/>
            <a:ext cx="31822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Hoe toets je dat je studenten de </a:t>
            </a:r>
            <a:r>
              <a:rPr lang="nl-NL" sz="110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kennis</a:t>
            </a:r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, </a:t>
            </a:r>
            <a:r>
              <a:rPr lang="nl-NL" sz="110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vaardigheden</a:t>
            </a:r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 en </a:t>
            </a:r>
            <a:r>
              <a:rPr lang="nl-NL" sz="110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attituden</a:t>
            </a:r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 bezitten?</a:t>
            </a:r>
            <a:endParaRPr lang="en-NL" sz="110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9" name="Tekstvak 31">
            <a:extLst>
              <a:ext uri="{FF2B5EF4-FFF2-40B4-BE49-F238E27FC236}">
                <a16:creationId xmlns:a16="http://schemas.microsoft.com/office/drawing/2014/main" id="{65971C73-EA27-3B27-9462-C3534221A92F}"/>
              </a:ext>
            </a:extLst>
          </p:cNvPr>
          <p:cNvSpPr txBox="1"/>
          <p:nvPr/>
        </p:nvSpPr>
        <p:spPr>
          <a:xfrm>
            <a:off x="5585168" y="1013989"/>
            <a:ext cx="110112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Leerdoelen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01AAFE-90AD-F4E0-7AD7-BE67DC8B07A9}"/>
              </a:ext>
            </a:extLst>
          </p:cNvPr>
          <p:cNvSpPr/>
          <p:nvPr/>
        </p:nvSpPr>
        <p:spPr>
          <a:xfrm>
            <a:off x="0" y="1"/>
            <a:ext cx="12084627" cy="7749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rgbClr val="000000"/>
                </a:solidFill>
              </a:rPr>
              <a:t>Constructieve afstemming / Constructive alignment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D395A8-DC94-1FAE-AC34-049E0ACBB58D}"/>
              </a:ext>
            </a:extLst>
          </p:cNvPr>
          <p:cNvSpPr/>
          <p:nvPr/>
        </p:nvSpPr>
        <p:spPr>
          <a:xfrm>
            <a:off x="9556837" y="769900"/>
            <a:ext cx="2376054" cy="7749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rgbClr val="000000"/>
                </a:solidFill>
              </a:rPr>
              <a:t>mét AI…</a:t>
            </a:r>
          </a:p>
        </p:txBody>
      </p:sp>
    </p:spTree>
    <p:extLst>
      <p:ext uri="{BB962C8B-B14F-4D97-AF65-F5344CB8AC3E}">
        <p14:creationId xmlns:p14="http://schemas.microsoft.com/office/powerpoint/2010/main" val="82645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2AD0A0-3864-B1A3-E6C4-6DECCF997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lijkbenige driehoek 9">
            <a:extLst>
              <a:ext uri="{FF2B5EF4-FFF2-40B4-BE49-F238E27FC236}">
                <a16:creationId xmlns:a16="http://schemas.microsoft.com/office/drawing/2014/main" id="{0EA691CB-4CC3-C01E-EB7B-0600EFB25B59}"/>
              </a:ext>
            </a:extLst>
          </p:cNvPr>
          <p:cNvSpPr/>
          <p:nvPr/>
        </p:nvSpPr>
        <p:spPr>
          <a:xfrm>
            <a:off x="1464872" y="1710992"/>
            <a:ext cx="5049569" cy="3929203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4" name="Tekstvak 12">
            <a:extLst>
              <a:ext uri="{FF2B5EF4-FFF2-40B4-BE49-F238E27FC236}">
                <a16:creationId xmlns:a16="http://schemas.microsoft.com/office/drawing/2014/main" id="{0E29B5F3-C1FE-82B8-AD9F-E595D99C72DD}"/>
              </a:ext>
            </a:extLst>
          </p:cNvPr>
          <p:cNvSpPr txBox="1"/>
          <p:nvPr/>
        </p:nvSpPr>
        <p:spPr>
          <a:xfrm>
            <a:off x="5936220" y="5686066"/>
            <a:ext cx="1193763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Toetsing</a:t>
            </a:r>
            <a:endParaRPr lang="en-NL" b="1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Tekstvak 13">
            <a:extLst>
              <a:ext uri="{FF2B5EF4-FFF2-40B4-BE49-F238E27FC236}">
                <a16:creationId xmlns:a16="http://schemas.microsoft.com/office/drawing/2014/main" id="{83AC3960-7CB9-B6D5-C14E-4D6CE7070881}"/>
              </a:ext>
            </a:extLst>
          </p:cNvPr>
          <p:cNvSpPr txBox="1"/>
          <p:nvPr/>
        </p:nvSpPr>
        <p:spPr>
          <a:xfrm>
            <a:off x="402393" y="5718604"/>
            <a:ext cx="1193763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Leeractiviteiten</a:t>
            </a:r>
            <a:endParaRPr lang="en-NL" b="1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6" name="Tekstvak 18">
            <a:extLst>
              <a:ext uri="{FF2B5EF4-FFF2-40B4-BE49-F238E27FC236}">
                <a16:creationId xmlns:a16="http://schemas.microsoft.com/office/drawing/2014/main" id="{C68E7C4D-1406-A14C-4914-EFC94F0E1A6F}"/>
              </a:ext>
            </a:extLst>
          </p:cNvPr>
          <p:cNvSpPr txBox="1"/>
          <p:nvPr/>
        </p:nvSpPr>
        <p:spPr>
          <a:xfrm>
            <a:off x="2473481" y="873461"/>
            <a:ext cx="31822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(Welke </a:t>
            </a:r>
            <a:r>
              <a:rPr lang="nl-NL" sz="1100" i="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kennis</a:t>
            </a:r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, </a:t>
            </a:r>
            <a:r>
              <a:rPr lang="nl-NL" sz="1100" i="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vaardigheden </a:t>
            </a:r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en </a:t>
            </a:r>
            <a:r>
              <a:rPr lang="nl-NL" sz="1100" i="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attituden </a:t>
            </a:r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moet de student straks beheersen?)</a:t>
            </a:r>
            <a:endParaRPr lang="en-NL" sz="1100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7" name="Tekstvak 19">
            <a:extLst>
              <a:ext uri="{FF2B5EF4-FFF2-40B4-BE49-F238E27FC236}">
                <a16:creationId xmlns:a16="http://schemas.microsoft.com/office/drawing/2014/main" id="{106C15E3-8C1C-282A-08BC-D9B36B27F22B}"/>
              </a:ext>
            </a:extLst>
          </p:cNvPr>
          <p:cNvSpPr txBox="1"/>
          <p:nvPr/>
        </p:nvSpPr>
        <p:spPr>
          <a:xfrm>
            <a:off x="81104" y="6068468"/>
            <a:ext cx="24731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Wat laat je de studenten binnen en buiten de lessen doen?</a:t>
            </a:r>
            <a:endParaRPr lang="en-NL" sz="1100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8" name="Tekstvak 20">
            <a:extLst>
              <a:ext uri="{FF2B5EF4-FFF2-40B4-BE49-F238E27FC236}">
                <a16:creationId xmlns:a16="http://schemas.microsoft.com/office/drawing/2014/main" id="{AE4E27C6-CEF8-C412-32EF-44060C6DE1DD}"/>
              </a:ext>
            </a:extLst>
          </p:cNvPr>
          <p:cNvSpPr txBox="1"/>
          <p:nvPr/>
        </p:nvSpPr>
        <p:spPr>
          <a:xfrm>
            <a:off x="5141990" y="6068468"/>
            <a:ext cx="31822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Hoe toets je dat je studenten de </a:t>
            </a:r>
            <a:r>
              <a:rPr lang="nl-NL" sz="110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kennis</a:t>
            </a:r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, </a:t>
            </a:r>
            <a:r>
              <a:rPr lang="nl-NL" sz="110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vaardigheden</a:t>
            </a:r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 en </a:t>
            </a:r>
            <a:r>
              <a:rPr lang="nl-NL" sz="110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attituden</a:t>
            </a:r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 bezitten?</a:t>
            </a:r>
            <a:endParaRPr lang="en-NL" sz="110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9" name="Tekstvak 31">
            <a:extLst>
              <a:ext uri="{FF2B5EF4-FFF2-40B4-BE49-F238E27FC236}">
                <a16:creationId xmlns:a16="http://schemas.microsoft.com/office/drawing/2014/main" id="{D1852302-F63F-F4A6-6C68-D9BD4E501110}"/>
              </a:ext>
            </a:extLst>
          </p:cNvPr>
          <p:cNvSpPr txBox="1"/>
          <p:nvPr/>
        </p:nvSpPr>
        <p:spPr>
          <a:xfrm>
            <a:off x="3340733" y="1021590"/>
            <a:ext cx="110112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Leerdoelen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D04006-6271-335C-534C-4567339750EF}"/>
              </a:ext>
            </a:extLst>
          </p:cNvPr>
          <p:cNvSpPr/>
          <p:nvPr/>
        </p:nvSpPr>
        <p:spPr>
          <a:xfrm>
            <a:off x="0" y="1"/>
            <a:ext cx="12084627" cy="7749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rgbClr val="000000"/>
                </a:solidFill>
              </a:rPr>
              <a:t>Constructieve afstemming / Constructive alignment… (mét AI.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AAD0897-5174-419A-EE6E-A17AEBCA90FA}"/>
              </a:ext>
            </a:extLst>
          </p:cNvPr>
          <p:cNvSpPr/>
          <p:nvPr/>
        </p:nvSpPr>
        <p:spPr>
          <a:xfrm>
            <a:off x="2867892" y="1327370"/>
            <a:ext cx="472841" cy="263089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9">
            <a:extLst>
              <a:ext uri="{FF2B5EF4-FFF2-40B4-BE49-F238E27FC236}">
                <a16:creationId xmlns:a16="http://schemas.microsoft.com/office/drawing/2014/main" id="{A29B8FAF-6D1E-72AF-090B-2A2A77D4CA2A}"/>
              </a:ext>
            </a:extLst>
          </p:cNvPr>
          <p:cNvSpPr txBox="1"/>
          <p:nvPr/>
        </p:nvSpPr>
        <p:spPr>
          <a:xfrm>
            <a:off x="6639616" y="1318069"/>
            <a:ext cx="536188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Doelen</a:t>
            </a:r>
          </a:p>
          <a:p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 doet de introductie van AI met de leerdoelen van jouw vak, leerlijn of opleiding?</a:t>
            </a:r>
          </a:p>
          <a:p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KVA / doelen blijven hetzelfde.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KVA / doelen verdwijnen.</a:t>
            </a:r>
          </a:p>
          <a:p>
            <a:pPr marL="342900" indent="-342900">
              <a:buAutoNum type="arabicPeriod"/>
            </a:pPr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KVA </a:t>
            </a: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doelen moeten worden aangepast.</a:t>
            </a:r>
          </a:p>
          <a:p>
            <a:pPr marL="342900" indent="-342900">
              <a:buAutoNum type="arabicPeriod"/>
            </a:pPr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KWA / doelen komen erbij.</a:t>
            </a:r>
          </a:p>
          <a:p>
            <a:pPr marL="342900" indent="-342900">
              <a:buAutoNum type="arabicPeriod"/>
            </a:pPr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l-NL" b="1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Interessant: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 doe je met AI in je doelen? Expliciet benoemen, of impliciet meenemen?</a:t>
            </a:r>
            <a:endParaRPr lang="nl-NL" i="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l-NL" sz="11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NL" sz="1100" i="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4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ACB12C-FEC8-58B7-59F8-88F5A4963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lijkbenige driehoek 9">
            <a:extLst>
              <a:ext uri="{FF2B5EF4-FFF2-40B4-BE49-F238E27FC236}">
                <a16:creationId xmlns:a16="http://schemas.microsoft.com/office/drawing/2014/main" id="{987E17C2-74A9-06B9-9CB2-C1ABE62D90E7}"/>
              </a:ext>
            </a:extLst>
          </p:cNvPr>
          <p:cNvSpPr/>
          <p:nvPr/>
        </p:nvSpPr>
        <p:spPr>
          <a:xfrm>
            <a:off x="1464872" y="1710992"/>
            <a:ext cx="5049569" cy="3929203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4" name="Tekstvak 12">
            <a:extLst>
              <a:ext uri="{FF2B5EF4-FFF2-40B4-BE49-F238E27FC236}">
                <a16:creationId xmlns:a16="http://schemas.microsoft.com/office/drawing/2014/main" id="{C2C50E50-A7CD-7707-5DD7-75DAD9D283F9}"/>
              </a:ext>
            </a:extLst>
          </p:cNvPr>
          <p:cNvSpPr txBox="1"/>
          <p:nvPr/>
        </p:nvSpPr>
        <p:spPr>
          <a:xfrm>
            <a:off x="5936220" y="5686066"/>
            <a:ext cx="1193763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Toetsing</a:t>
            </a:r>
            <a:endParaRPr lang="en-NL" b="1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Tekstvak 13">
            <a:extLst>
              <a:ext uri="{FF2B5EF4-FFF2-40B4-BE49-F238E27FC236}">
                <a16:creationId xmlns:a16="http://schemas.microsoft.com/office/drawing/2014/main" id="{5A96FE39-AF0D-2BA3-31CA-956BC8286620}"/>
              </a:ext>
            </a:extLst>
          </p:cNvPr>
          <p:cNvSpPr txBox="1"/>
          <p:nvPr/>
        </p:nvSpPr>
        <p:spPr>
          <a:xfrm>
            <a:off x="402393" y="5718604"/>
            <a:ext cx="1193763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Leeractiviteiten</a:t>
            </a:r>
            <a:endParaRPr lang="en-NL" b="1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6" name="Tekstvak 18">
            <a:extLst>
              <a:ext uri="{FF2B5EF4-FFF2-40B4-BE49-F238E27FC236}">
                <a16:creationId xmlns:a16="http://schemas.microsoft.com/office/drawing/2014/main" id="{5A52478C-716C-17A1-16BF-9B9846880168}"/>
              </a:ext>
            </a:extLst>
          </p:cNvPr>
          <p:cNvSpPr txBox="1"/>
          <p:nvPr/>
        </p:nvSpPr>
        <p:spPr>
          <a:xfrm>
            <a:off x="2473481" y="873461"/>
            <a:ext cx="31822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(Welke </a:t>
            </a:r>
            <a:r>
              <a:rPr lang="nl-NL" sz="1100" i="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kennis</a:t>
            </a:r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, </a:t>
            </a:r>
            <a:r>
              <a:rPr lang="nl-NL" sz="1100" i="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vaardigheden </a:t>
            </a:r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en </a:t>
            </a:r>
            <a:r>
              <a:rPr lang="nl-NL" sz="1100" i="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attituden </a:t>
            </a:r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moet de student straks beheersen?)</a:t>
            </a:r>
            <a:endParaRPr lang="en-NL" sz="1100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7" name="Tekstvak 19">
            <a:extLst>
              <a:ext uri="{FF2B5EF4-FFF2-40B4-BE49-F238E27FC236}">
                <a16:creationId xmlns:a16="http://schemas.microsoft.com/office/drawing/2014/main" id="{6FDB7A4F-A8C5-51FD-2BF2-97E30F50AC6B}"/>
              </a:ext>
            </a:extLst>
          </p:cNvPr>
          <p:cNvSpPr txBox="1"/>
          <p:nvPr/>
        </p:nvSpPr>
        <p:spPr>
          <a:xfrm>
            <a:off x="81104" y="6068468"/>
            <a:ext cx="24731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Wat laat je de studenten binnen en buiten de lessen doen?</a:t>
            </a:r>
            <a:endParaRPr lang="en-NL" sz="1100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8" name="Tekstvak 20">
            <a:extLst>
              <a:ext uri="{FF2B5EF4-FFF2-40B4-BE49-F238E27FC236}">
                <a16:creationId xmlns:a16="http://schemas.microsoft.com/office/drawing/2014/main" id="{50E5DAEC-60A0-CB0F-8C2A-BA8D146F22B5}"/>
              </a:ext>
            </a:extLst>
          </p:cNvPr>
          <p:cNvSpPr txBox="1"/>
          <p:nvPr/>
        </p:nvSpPr>
        <p:spPr>
          <a:xfrm>
            <a:off x="5141990" y="6068468"/>
            <a:ext cx="31822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Hoe toets je dat je studenten de </a:t>
            </a:r>
            <a:r>
              <a:rPr lang="nl-NL" sz="110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kennis</a:t>
            </a:r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, </a:t>
            </a:r>
            <a:r>
              <a:rPr lang="nl-NL" sz="110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vaardigheden</a:t>
            </a:r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 en </a:t>
            </a:r>
            <a:r>
              <a:rPr lang="nl-NL" sz="110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attituden</a:t>
            </a:r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 bezitten?</a:t>
            </a:r>
            <a:endParaRPr lang="en-NL" sz="110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9" name="Tekstvak 31">
            <a:extLst>
              <a:ext uri="{FF2B5EF4-FFF2-40B4-BE49-F238E27FC236}">
                <a16:creationId xmlns:a16="http://schemas.microsoft.com/office/drawing/2014/main" id="{AD0451FC-9A91-2E65-758C-83835B6F12A5}"/>
              </a:ext>
            </a:extLst>
          </p:cNvPr>
          <p:cNvSpPr txBox="1"/>
          <p:nvPr/>
        </p:nvSpPr>
        <p:spPr>
          <a:xfrm>
            <a:off x="3340733" y="1021590"/>
            <a:ext cx="110112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Leerdoelen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15D72D-4F1D-C957-2A72-EA3ECF2288EB}"/>
              </a:ext>
            </a:extLst>
          </p:cNvPr>
          <p:cNvSpPr/>
          <p:nvPr/>
        </p:nvSpPr>
        <p:spPr>
          <a:xfrm>
            <a:off x="0" y="1"/>
            <a:ext cx="12084627" cy="7749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rgbClr val="000000"/>
                </a:solidFill>
              </a:rPr>
              <a:t>Constructieve afstemming / Constructive alignment… (mét AI.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0D82805-B490-1259-B26F-899C1FCFE094}"/>
              </a:ext>
            </a:extLst>
          </p:cNvPr>
          <p:cNvSpPr/>
          <p:nvPr/>
        </p:nvSpPr>
        <p:spPr>
          <a:xfrm>
            <a:off x="2867892" y="1327370"/>
            <a:ext cx="472841" cy="263089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9">
            <a:extLst>
              <a:ext uri="{FF2B5EF4-FFF2-40B4-BE49-F238E27FC236}">
                <a16:creationId xmlns:a16="http://schemas.microsoft.com/office/drawing/2014/main" id="{53BBA6EA-F6E7-DEA1-B153-B1C958BDC619}"/>
              </a:ext>
            </a:extLst>
          </p:cNvPr>
          <p:cNvSpPr txBox="1"/>
          <p:nvPr/>
        </p:nvSpPr>
        <p:spPr>
          <a:xfrm>
            <a:off x="7129982" y="1047903"/>
            <a:ext cx="47779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4000" i="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l-NL" sz="4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 basis van…</a:t>
            </a:r>
          </a:p>
          <a:p>
            <a:endParaRPr lang="nl-NL" sz="1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 er gebeurt in het werkveld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 er nodig is in het werkveld</a:t>
            </a:r>
          </a:p>
          <a:p>
            <a:pPr marL="342900" indent="-342900">
              <a:buAutoNum type="arabicPeriod"/>
            </a:pPr>
            <a:r>
              <a:rPr lang="nl-NL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 we kunnen anticiperen in het werkveld</a:t>
            </a:r>
          </a:p>
          <a:p>
            <a:pPr marL="342900" indent="-342900">
              <a:buAutoNum type="arabicPeriod"/>
            </a:pPr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l-NL" b="1" i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Ingewikkeld: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Snelheid duizelt mensen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Enorme overschatting van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Enorme onderschatting van AI</a:t>
            </a:r>
          </a:p>
        </p:txBody>
      </p:sp>
    </p:spTree>
    <p:extLst>
      <p:ext uri="{BB962C8B-B14F-4D97-AF65-F5344CB8AC3E}">
        <p14:creationId xmlns:p14="http://schemas.microsoft.com/office/powerpoint/2010/main" val="413418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C1497-588E-337F-43BA-EE134868C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lijkbenige driehoek 9">
            <a:extLst>
              <a:ext uri="{FF2B5EF4-FFF2-40B4-BE49-F238E27FC236}">
                <a16:creationId xmlns:a16="http://schemas.microsoft.com/office/drawing/2014/main" id="{6A54B20F-0850-965D-85F3-1220764E2BA6}"/>
              </a:ext>
            </a:extLst>
          </p:cNvPr>
          <p:cNvSpPr/>
          <p:nvPr/>
        </p:nvSpPr>
        <p:spPr>
          <a:xfrm>
            <a:off x="1464872" y="1710992"/>
            <a:ext cx="5049569" cy="3929203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4" name="Tekstvak 12">
            <a:extLst>
              <a:ext uri="{FF2B5EF4-FFF2-40B4-BE49-F238E27FC236}">
                <a16:creationId xmlns:a16="http://schemas.microsoft.com/office/drawing/2014/main" id="{5EE92886-CE88-E0E5-027D-C603D828C80F}"/>
              </a:ext>
            </a:extLst>
          </p:cNvPr>
          <p:cNvSpPr txBox="1"/>
          <p:nvPr/>
        </p:nvSpPr>
        <p:spPr>
          <a:xfrm>
            <a:off x="5936220" y="5686066"/>
            <a:ext cx="1193763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Toetsing</a:t>
            </a:r>
            <a:endParaRPr lang="en-NL" b="1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Tekstvak 13">
            <a:extLst>
              <a:ext uri="{FF2B5EF4-FFF2-40B4-BE49-F238E27FC236}">
                <a16:creationId xmlns:a16="http://schemas.microsoft.com/office/drawing/2014/main" id="{F05A7AFF-24FD-45F5-6657-9978442B3652}"/>
              </a:ext>
            </a:extLst>
          </p:cNvPr>
          <p:cNvSpPr txBox="1"/>
          <p:nvPr/>
        </p:nvSpPr>
        <p:spPr>
          <a:xfrm>
            <a:off x="402393" y="5718604"/>
            <a:ext cx="1193763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Leeractiviteiten</a:t>
            </a:r>
            <a:endParaRPr lang="en-NL" b="1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6" name="Tekstvak 18">
            <a:extLst>
              <a:ext uri="{FF2B5EF4-FFF2-40B4-BE49-F238E27FC236}">
                <a16:creationId xmlns:a16="http://schemas.microsoft.com/office/drawing/2014/main" id="{B3FAC7D9-468C-2F18-4A6B-5EEF15B825E1}"/>
              </a:ext>
            </a:extLst>
          </p:cNvPr>
          <p:cNvSpPr txBox="1"/>
          <p:nvPr/>
        </p:nvSpPr>
        <p:spPr>
          <a:xfrm>
            <a:off x="2473481" y="873461"/>
            <a:ext cx="31822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(Welke </a:t>
            </a:r>
            <a:r>
              <a:rPr lang="nl-NL" sz="1100" i="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kennis</a:t>
            </a:r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, </a:t>
            </a:r>
            <a:r>
              <a:rPr lang="nl-NL" sz="1100" i="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vaardigheden </a:t>
            </a:r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en </a:t>
            </a:r>
            <a:r>
              <a:rPr lang="nl-NL" sz="1100" i="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attituden </a:t>
            </a:r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moet de student straks beheersen?)</a:t>
            </a:r>
            <a:endParaRPr lang="en-NL" sz="1100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7" name="Tekstvak 19">
            <a:extLst>
              <a:ext uri="{FF2B5EF4-FFF2-40B4-BE49-F238E27FC236}">
                <a16:creationId xmlns:a16="http://schemas.microsoft.com/office/drawing/2014/main" id="{716E17A5-44BA-8A55-F08E-26BBCB62264A}"/>
              </a:ext>
            </a:extLst>
          </p:cNvPr>
          <p:cNvSpPr txBox="1"/>
          <p:nvPr/>
        </p:nvSpPr>
        <p:spPr>
          <a:xfrm>
            <a:off x="81104" y="6068468"/>
            <a:ext cx="24731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Wat laat je de studenten binnen en buiten de lessen doen?</a:t>
            </a:r>
            <a:endParaRPr lang="en-NL" sz="1100" i="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8" name="Tekstvak 20">
            <a:extLst>
              <a:ext uri="{FF2B5EF4-FFF2-40B4-BE49-F238E27FC236}">
                <a16:creationId xmlns:a16="http://schemas.microsoft.com/office/drawing/2014/main" id="{F5A82ED7-01EB-DD1A-60E9-AE6C5FE426BC}"/>
              </a:ext>
            </a:extLst>
          </p:cNvPr>
          <p:cNvSpPr txBox="1"/>
          <p:nvPr/>
        </p:nvSpPr>
        <p:spPr>
          <a:xfrm>
            <a:off x="5141990" y="6068468"/>
            <a:ext cx="31822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Hoe toets je dat je studenten de </a:t>
            </a:r>
            <a:r>
              <a:rPr lang="nl-NL" sz="110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kennis</a:t>
            </a:r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, </a:t>
            </a:r>
            <a:r>
              <a:rPr lang="nl-NL" sz="110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vaardigheden</a:t>
            </a:r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 en </a:t>
            </a:r>
            <a:r>
              <a:rPr lang="nl-NL" sz="1100" u="sng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attituden</a:t>
            </a:r>
            <a:r>
              <a:rPr lang="nl-NL" sz="11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 bezitten?</a:t>
            </a:r>
            <a:endParaRPr lang="en-NL" sz="110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9" name="Tekstvak 31">
            <a:extLst>
              <a:ext uri="{FF2B5EF4-FFF2-40B4-BE49-F238E27FC236}">
                <a16:creationId xmlns:a16="http://schemas.microsoft.com/office/drawing/2014/main" id="{1B5B9653-A91A-7372-ECCF-D201065C7410}"/>
              </a:ext>
            </a:extLst>
          </p:cNvPr>
          <p:cNvSpPr txBox="1"/>
          <p:nvPr/>
        </p:nvSpPr>
        <p:spPr>
          <a:xfrm>
            <a:off x="3340733" y="1021590"/>
            <a:ext cx="110112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b="1" i="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Leerdoelen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76E080-3F07-3247-130A-D4D470F2734F}"/>
              </a:ext>
            </a:extLst>
          </p:cNvPr>
          <p:cNvSpPr/>
          <p:nvPr/>
        </p:nvSpPr>
        <p:spPr>
          <a:xfrm>
            <a:off x="0" y="1"/>
            <a:ext cx="12084627" cy="7749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rgbClr val="000000"/>
                </a:solidFill>
              </a:rPr>
              <a:t>Constructieve afstemming / Constructive alignment… (mét AI.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7860A69-A7E7-1B29-380B-5EF590BCBD9C}"/>
              </a:ext>
            </a:extLst>
          </p:cNvPr>
          <p:cNvSpPr/>
          <p:nvPr/>
        </p:nvSpPr>
        <p:spPr>
          <a:xfrm>
            <a:off x="5419353" y="5759508"/>
            <a:ext cx="472841" cy="263089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9">
            <a:extLst>
              <a:ext uri="{FF2B5EF4-FFF2-40B4-BE49-F238E27FC236}">
                <a16:creationId xmlns:a16="http://schemas.microsoft.com/office/drawing/2014/main" id="{4820E477-783E-449C-C4BE-0F0FCA42AE4C}"/>
              </a:ext>
            </a:extLst>
          </p:cNvPr>
          <p:cNvSpPr txBox="1"/>
          <p:nvPr/>
        </p:nvSpPr>
        <p:spPr>
          <a:xfrm>
            <a:off x="7129982" y="1224550"/>
            <a:ext cx="47779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Toetsing</a:t>
            </a:r>
          </a:p>
          <a:p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Hoe toetsen we nog op een veilige manier?</a:t>
            </a:r>
          </a:p>
          <a:p>
            <a:endParaRPr lang="nl-NL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Leg focus op wat geleerd is en niet op wat gefraudeerd is.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Focus niet alleen op de eindopdracht, maar ook op het proces.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 toetsing/toetsvormen aan waar nodig.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Maak gebruik van slimme toetstechnieken en/of toetssoftware.</a:t>
            </a:r>
          </a:p>
        </p:txBody>
      </p:sp>
    </p:spTree>
    <p:extLst>
      <p:ext uri="{BB962C8B-B14F-4D97-AF65-F5344CB8AC3E}">
        <p14:creationId xmlns:p14="http://schemas.microsoft.com/office/powerpoint/2010/main" val="297040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53D5B8-5BF1-6293-490C-675596F4E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EA0960-9D35-29B3-E936-52389A8B7A4F}"/>
              </a:ext>
            </a:extLst>
          </p:cNvPr>
          <p:cNvSpPr/>
          <p:nvPr/>
        </p:nvSpPr>
        <p:spPr>
          <a:xfrm>
            <a:off x="0" y="3112077"/>
            <a:ext cx="12192000" cy="6338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rgbClr val="000000"/>
                </a:solidFill>
              </a:rPr>
              <a:t>Synchroon toetsen</a:t>
            </a:r>
          </a:p>
        </p:txBody>
      </p:sp>
    </p:spTree>
    <p:extLst>
      <p:ext uri="{BB962C8B-B14F-4D97-AF65-F5344CB8AC3E}">
        <p14:creationId xmlns:p14="http://schemas.microsoft.com/office/powerpoint/2010/main" val="34313464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5765135E8B994CA3FBD2ADFA915F2B" ma:contentTypeVersion="4" ma:contentTypeDescription="Een nieuw document maken." ma:contentTypeScope="" ma:versionID="59c9522730a59ded306b02c1a7ca0394">
  <xsd:schema xmlns:xsd="http://www.w3.org/2001/XMLSchema" xmlns:xs="http://www.w3.org/2001/XMLSchema" xmlns:p="http://schemas.microsoft.com/office/2006/metadata/properties" xmlns:ns2="065291e8-831d-40e3-804e-1689eab70a6b" targetNamespace="http://schemas.microsoft.com/office/2006/metadata/properties" ma:root="true" ma:fieldsID="715cbb4d163a9548c99f571bb23d4dd8" ns2:_="">
    <xsd:import namespace="065291e8-831d-40e3-804e-1689eab70a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291e8-831d-40e3-804e-1689eab70a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1205E2-B11C-45AB-9BD4-FF9D4BC07139}">
  <ds:schemaRefs>
    <ds:schemaRef ds:uri="065291e8-831d-40e3-804e-1689eab70a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F6E2E63-EDA1-4A72-A895-969C98D90C75}">
  <ds:schemaRefs>
    <ds:schemaRef ds:uri="065291e8-831d-40e3-804e-1689eab70a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5A5636-7532-469D-867C-E46B871C6E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1204</Words>
  <Application>Microsoft Office PowerPoint</Application>
  <PresentationFormat>Widescreen</PresentationFormat>
  <Paragraphs>248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Poppins</vt:lpstr>
      <vt:lpstr>Poppins Medium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Onderliggende toetsprincipes:</vt:lpstr>
      <vt:lpstr>PowerPoint Presentation</vt:lpstr>
      <vt:lpstr>PowerPoint Presentation</vt:lpstr>
      <vt:lpstr>PowerPoint Presentation</vt:lpstr>
      <vt:lpstr>PowerPoint Presentation</vt:lpstr>
      <vt:lpstr>AI-bewust toetsen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Mol, R.L. (Robert)</dc:creator>
  <cp:lastModifiedBy>Robert Mol</cp:lastModifiedBy>
  <cp:revision>211</cp:revision>
  <dcterms:created xsi:type="dcterms:W3CDTF">2024-10-02T12:01:27Z</dcterms:created>
  <dcterms:modified xsi:type="dcterms:W3CDTF">2026-03-19T13:04:00Z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0x0101001D5765135E8B994CA3FBD2ADFA915F2B</vt:lpwstr>
  </property>
</Properties>
</file>